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618" r:id="rId2"/>
    <p:sldId id="650" r:id="rId3"/>
    <p:sldId id="651" r:id="rId4"/>
    <p:sldId id="673" r:id="rId5"/>
    <p:sldId id="703" r:id="rId6"/>
    <p:sldId id="676" r:id="rId7"/>
    <p:sldId id="677" r:id="rId8"/>
    <p:sldId id="691" r:id="rId9"/>
    <p:sldId id="689" r:id="rId10"/>
    <p:sldId id="621" r:id="rId11"/>
    <p:sldId id="652" r:id="rId12"/>
    <p:sldId id="692" r:id="rId13"/>
    <p:sldId id="648" r:id="rId14"/>
    <p:sldId id="693" r:id="rId15"/>
    <p:sldId id="704" r:id="rId16"/>
    <p:sldId id="629" r:id="rId17"/>
    <p:sldId id="639" r:id="rId18"/>
    <p:sldId id="682" r:id="rId19"/>
    <p:sldId id="683" r:id="rId20"/>
    <p:sldId id="631" r:id="rId21"/>
    <p:sldId id="638" r:id="rId22"/>
    <p:sldId id="634" r:id="rId23"/>
    <p:sldId id="640" r:id="rId24"/>
    <p:sldId id="637" r:id="rId25"/>
    <p:sldId id="686" r:id="rId26"/>
    <p:sldId id="687" r:id="rId27"/>
    <p:sldId id="625" r:id="rId28"/>
    <p:sldId id="626" r:id="rId29"/>
    <p:sldId id="627" r:id="rId30"/>
    <p:sldId id="628" r:id="rId31"/>
    <p:sldId id="661" r:id="rId32"/>
    <p:sldId id="647" r:id="rId33"/>
    <p:sldId id="645" r:id="rId34"/>
    <p:sldId id="664" r:id="rId35"/>
    <p:sldId id="663" r:id="rId36"/>
    <p:sldId id="668" r:id="rId37"/>
    <p:sldId id="669" r:id="rId38"/>
    <p:sldId id="670" r:id="rId39"/>
    <p:sldId id="671" r:id="rId40"/>
    <p:sldId id="694" r:id="rId41"/>
    <p:sldId id="695" r:id="rId42"/>
    <p:sldId id="697" r:id="rId43"/>
    <p:sldId id="696" r:id="rId44"/>
    <p:sldId id="702" r:id="rId45"/>
    <p:sldId id="70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B230CD-56DA-A643-B862-860CF7354EB1}">
          <p14:sldIdLst/>
        </p14:section>
        <p14:section name="What is classification? ok" id="{DDCB6FBC-03D9-C14B-9CB8-5C81853AB511}">
          <p14:sldIdLst>
            <p14:sldId id="618"/>
            <p14:sldId id="650"/>
            <p14:sldId id="651"/>
            <p14:sldId id="673"/>
          </p14:sldIdLst>
        </p14:section>
        <p14:section name="Types of classifiers" id="{96388B4A-4B7B-6E44-97D6-E8CE95774ACE}">
          <p14:sldIdLst>
            <p14:sldId id="703"/>
            <p14:sldId id="676"/>
            <p14:sldId id="677"/>
            <p14:sldId id="691"/>
            <p14:sldId id="689"/>
            <p14:sldId id="621"/>
            <p14:sldId id="652"/>
            <p14:sldId id="692"/>
            <p14:sldId id="648"/>
            <p14:sldId id="693"/>
            <p14:sldId id="704"/>
          </p14:sldIdLst>
        </p14:section>
        <p14:section name="Assessing quality ok (todo)" id="{D95179E2-AF38-9649-95A3-90E51B08011E}">
          <p14:sldIdLst>
            <p14:sldId id="629"/>
            <p14:sldId id="639"/>
            <p14:sldId id="682"/>
            <p14:sldId id="683"/>
            <p14:sldId id="631"/>
            <p14:sldId id="638"/>
            <p14:sldId id="634"/>
            <p14:sldId id="640"/>
            <p14:sldId id="637"/>
            <p14:sldId id="686"/>
            <p14:sldId id="687"/>
          </p14:sldIdLst>
        </p14:section>
        <p14:section name="How good really? ok" id="{EE7205CC-43D7-2347-A6BC-FBF44755F75F}">
          <p14:sldIdLst>
            <p14:sldId id="625"/>
            <p14:sldId id="626"/>
            <p14:sldId id="627"/>
            <p14:sldId id="628"/>
          </p14:sldIdLst>
        </p14:section>
        <p14:section name="Overfitting" id="{F326902C-5625-E944-AE81-F24166D5404F}">
          <p14:sldIdLst>
            <p14:sldId id="661"/>
            <p14:sldId id="647"/>
            <p14:sldId id="645"/>
            <p14:sldId id="664"/>
            <p14:sldId id="663"/>
            <p14:sldId id="668"/>
            <p14:sldId id="669"/>
            <p14:sldId id="670"/>
            <p14:sldId id="671"/>
            <p14:sldId id="694"/>
            <p14:sldId id="695"/>
            <p14:sldId id="697"/>
            <p14:sldId id="696"/>
            <p14:sldId id="702"/>
            <p14:sldId id="701"/>
          </p14:sldIdLst>
        </p14:section>
        <p14:section name="R" id="{0B5E2F66-AB98-E746-8F66-4E95199758A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 Krumsiek" initials="J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8E3A"/>
    <a:srgbClr val="FFE5E5"/>
    <a:srgbClr val="FEECE6"/>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0" autoAdjust="0"/>
    <p:restoredTop sz="93256" autoAdjust="0"/>
  </p:normalViewPr>
  <p:slideViewPr>
    <p:cSldViewPr snapToGrid="0">
      <p:cViewPr varScale="1">
        <p:scale>
          <a:sx n="104" d="100"/>
          <a:sy n="104" d="100"/>
        </p:scale>
        <p:origin x="264" y="200"/>
      </p:cViewPr>
      <p:guideLst>
        <p:guide orient="horz" pos="2160"/>
        <p:guide pos="2880"/>
      </p:guideLst>
    </p:cSldViewPr>
  </p:slideViewPr>
  <p:outlineViewPr>
    <p:cViewPr>
      <p:scale>
        <a:sx n="33" d="100"/>
        <a:sy n="33" d="100"/>
      </p:scale>
      <p:origin x="0" y="12612"/>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70" d="100"/>
          <a:sy n="70" d="100"/>
        </p:scale>
        <p:origin x="-329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D9D2E9-5C75-4289-98F8-34E9BB52E387}" type="datetimeFigureOut">
              <a:rPr lang="de-DE" smtClean="0"/>
              <a:t>28.01.20</a:t>
            </a:fld>
            <a:endParaRPr lang="de-D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51AA69-DBC0-423E-97FE-840C5F69B189}" type="slidenum">
              <a:rPr lang="de-DE" smtClean="0"/>
              <a:t>‹#›</a:t>
            </a:fld>
            <a:endParaRPr lang="de-DE"/>
          </a:p>
        </p:txBody>
      </p:sp>
    </p:spTree>
    <p:extLst>
      <p:ext uri="{BB962C8B-B14F-4D97-AF65-F5344CB8AC3E}">
        <p14:creationId xmlns:p14="http://schemas.microsoft.com/office/powerpoint/2010/main" val="1868873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1AA69-DBC0-423E-97FE-840C5F69B189}" type="slidenum">
              <a:rPr lang="de-DE" smtClean="0"/>
              <a:t>1</a:t>
            </a:fld>
            <a:endParaRPr lang="de-DE"/>
          </a:p>
        </p:txBody>
      </p:sp>
    </p:spTree>
    <p:extLst>
      <p:ext uri="{BB962C8B-B14F-4D97-AF65-F5344CB8AC3E}">
        <p14:creationId xmlns:p14="http://schemas.microsoft.com/office/powerpoint/2010/main" val="7093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1AA69-DBC0-423E-97FE-840C5F69B189}" type="slidenum">
              <a:rPr lang="de-DE" smtClean="0"/>
              <a:t>3</a:t>
            </a:fld>
            <a:endParaRPr lang="de-DE"/>
          </a:p>
        </p:txBody>
      </p:sp>
    </p:spTree>
    <p:extLst>
      <p:ext uri="{BB962C8B-B14F-4D97-AF65-F5344CB8AC3E}">
        <p14:creationId xmlns:p14="http://schemas.microsoft.com/office/powerpoint/2010/main" val="47489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$$c(\mu) =  \begin{cases} 1 &amp; \mu\geq 0.5 \\ 0  &amp; \mu &lt; 0.5 \end{cases} $$</a:t>
            </a:r>
          </a:p>
        </p:txBody>
      </p:sp>
      <p:sp>
        <p:nvSpPr>
          <p:cNvPr id="4" name="Slide Number Placeholder 3"/>
          <p:cNvSpPr>
            <a:spLocks noGrp="1"/>
          </p:cNvSpPr>
          <p:nvPr>
            <p:ph type="sldNum" sz="quarter" idx="10"/>
          </p:nvPr>
        </p:nvSpPr>
        <p:spPr/>
        <p:txBody>
          <a:bodyPr/>
          <a:lstStyle/>
          <a:p>
            <a:fld id="{1351AA69-DBC0-423E-97FE-840C5F69B189}" type="slidenum">
              <a:rPr lang="de-DE" smtClean="0"/>
              <a:t>9</a:t>
            </a:fld>
            <a:endParaRPr lang="de-DE"/>
          </a:p>
        </p:txBody>
      </p:sp>
    </p:spTree>
    <p:extLst>
      <p:ext uri="{BB962C8B-B14F-4D97-AF65-F5344CB8AC3E}">
        <p14:creationId xmlns:p14="http://schemas.microsoft.com/office/powerpoint/2010/main" val="473837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837A4B8-A51E-42C2-9367-4816A23BC033}" type="datetimeFigureOut">
              <a:rPr lang="en-US" smtClean="0"/>
              <a:pPr/>
              <a:t>1/28/20</a:t>
            </a:fld>
            <a:endParaRPr lang="en-US"/>
          </a:p>
        </p:txBody>
      </p:sp>
      <p:sp>
        <p:nvSpPr>
          <p:cNvPr id="6" name="Slide Number Placeholder 5"/>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161594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37A4B8-A51E-42C2-9367-4816A23BC033}" type="datetimeFigureOut">
              <a:rPr lang="en-US" smtClean="0"/>
              <a:pPr/>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1638283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37A4B8-A51E-42C2-9367-4816A23BC033}" type="datetimeFigureOut">
              <a:rPr lang="en-US" smtClean="0"/>
              <a:pPr/>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185218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4608"/>
            <a:ext cx="8229600" cy="1143000"/>
          </a:xfrm>
        </p:spPr>
        <p:txBody>
          <a:bodyPr>
            <a:normAutofit/>
          </a:bodyPr>
          <a:lstStyle>
            <a:lvl1pPr algn="l">
              <a:defRPr sz="3800" b="1" i="0"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baseline="0"/>
            </a:lvl1pPr>
            <a:lvl2pPr>
              <a:defRPr sz="2400" baseline="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837A4B8-A51E-42C2-9367-4816A23BC033}" type="datetimeFigureOut">
              <a:rPr lang="en-US" smtClean="0"/>
              <a:pPr/>
              <a:t>1/28/20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571902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37A4B8-A51E-42C2-9367-4816A23BC033}" type="datetimeFigureOut">
              <a:rPr lang="en-US" smtClean="0"/>
              <a:pPr/>
              <a:t>1/28/20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2108928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37A4B8-A51E-42C2-9367-4816A23BC033}" type="datetimeFigureOut">
              <a:rPr lang="en-US" smtClean="0"/>
              <a:pPr/>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316417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37A4B8-A51E-42C2-9367-4816A23BC033}" type="datetimeFigureOut">
              <a:rPr lang="en-US" smtClean="0"/>
              <a:pPr/>
              <a:t>1/28/20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26063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4608"/>
            <a:ext cx="8229600" cy="1143000"/>
          </a:xfrm>
        </p:spPr>
        <p:txBody>
          <a:bodyPr>
            <a:normAutofit/>
          </a:bodyPr>
          <a:lstStyle>
            <a:lvl1pPr algn="l">
              <a:defRPr sz="3800" b="1" i="0" baseline="0"/>
            </a:lvl1pPr>
          </a:lstStyle>
          <a:p>
            <a:r>
              <a:rPr lang="en-US" dirty="0"/>
              <a:t>Click to edit Master title style</a:t>
            </a:r>
          </a:p>
        </p:txBody>
      </p:sp>
      <p:sp>
        <p:nvSpPr>
          <p:cNvPr id="3" name="Date Placeholder 2"/>
          <p:cNvSpPr>
            <a:spLocks noGrp="1"/>
          </p:cNvSpPr>
          <p:nvPr>
            <p:ph type="dt" sz="half" idx="10"/>
          </p:nvPr>
        </p:nvSpPr>
        <p:spPr/>
        <p:txBody>
          <a:bodyPr/>
          <a:lstStyle/>
          <a:p>
            <a:fld id="{5837A4B8-A51E-42C2-9367-4816A23BC033}" type="datetimeFigureOut">
              <a:rPr lang="en-US" smtClean="0"/>
              <a:pPr/>
              <a:t>1/28/20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343340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7A4B8-A51E-42C2-9367-4816A23BC033}" type="datetimeFigureOut">
              <a:rPr lang="en-US" smtClean="0"/>
              <a:pPr/>
              <a:t>1/28/20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4084481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7A4B8-A51E-42C2-9367-4816A23BC033}" type="datetimeFigureOut">
              <a:rPr lang="en-US" smtClean="0"/>
              <a:pPr/>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280316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7A4B8-A51E-42C2-9367-4816A23BC033}" type="datetimeFigureOut">
              <a:rPr lang="en-US" smtClean="0"/>
              <a:pPr/>
              <a:t>1/28/20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93288-3619-4CE9-961F-31DDD8FF4154}" type="slidenum">
              <a:rPr lang="en-US" smtClean="0"/>
              <a:pPr/>
              <a:t>‹#›</a:t>
            </a:fld>
            <a:endParaRPr lang="en-US"/>
          </a:p>
        </p:txBody>
      </p:sp>
    </p:spTree>
    <p:extLst>
      <p:ext uri="{BB962C8B-B14F-4D97-AF65-F5344CB8AC3E}">
        <p14:creationId xmlns:p14="http://schemas.microsoft.com/office/powerpoint/2010/main" val="3632760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7A4B8-A51E-42C2-9367-4816A23BC033}" type="datetimeFigureOut">
              <a:rPr lang="en-US" smtClean="0"/>
              <a:pPr/>
              <a:t>1/28/20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F93288-3619-4CE9-961F-31DDD8FF4154}" type="slidenum">
              <a:rPr lang="en-US" smtClean="0"/>
              <a:pPr/>
              <a:t>‹#›</a:t>
            </a:fld>
            <a:endParaRPr lang="en-US"/>
          </a:p>
        </p:txBody>
      </p:sp>
      <p:pic>
        <p:nvPicPr>
          <p:cNvPr id="1026" name="Picture 2" descr="Z:\work\conferences\hmgu\logos\hmgu_e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3837" y="6257246"/>
            <a:ext cx="2667000" cy="30604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Z:\work\conferences\hmgu\logos\helm_ass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77006" y="6227858"/>
            <a:ext cx="977348" cy="39662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238539" y="6124494"/>
            <a:ext cx="8627165"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6724633"/>
            <a:ext cx="5811864" cy="133367"/>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11865" y="6724633"/>
            <a:ext cx="3332136" cy="1333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939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upport_vector_machine" TargetMode="External"/><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hyperlink" Target="https://emilea-stat.stochastik.rwth-aachen.de/cgi-bin/WebObjects/EMILeAstat.woa/wa/module?module=384C2AD2-4504-714A-C17D-90C3A4EFEB82" TargetMode="Externa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ensitivity_and_specificity"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4.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1.png"/><Relationship Id="rId7"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16.png"/><Relationship Id="rId4" Type="http://schemas.openxmlformats.org/officeDocument/2006/relationships/image" Target="../media/image31.png"/><Relationship Id="rId9" Type="http://schemas.openxmlformats.org/officeDocument/2006/relationships/image" Target="../media/image1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learning.cis.upenn.edu/cis520_fall2009/index.php?n=Lectures.Overfitting" TargetMode="External"/><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r-bloggers.com/machine-learning-for-identification-of-cars/" TargetMode="External"/><Relationship Id="rId5" Type="http://schemas.openxmlformats.org/officeDocument/2006/relationships/image" Target="../media/image7.tiff"/><Relationship Id="rId10" Type="http://schemas.openxmlformats.org/officeDocument/2006/relationships/image" Target="../media/image11.jpg"/><Relationship Id="rId4" Type="http://schemas.openxmlformats.org/officeDocument/2006/relationships/image" Target="../media/image6.tiff"/><Relationship Id="rId9"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hpl.hp.com/techreports/2003/HPL-2003-4.pdf" TargetMode="External"/><Relationship Id="rId2" Type="http://schemas.openxmlformats.org/officeDocument/2006/relationships/hyperlink" Target="https://rafalab.github.io/dsbook/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Rectangle 12"/>
          <p:cNvSpPr/>
          <p:nvPr/>
        </p:nvSpPr>
        <p:spPr>
          <a:xfrm>
            <a:off x="7669530" y="2828206"/>
            <a:ext cx="1183947" cy="2047029"/>
          </a:xfrm>
          <a:prstGeom prst="rect">
            <a:avLst/>
          </a:prstGeom>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407455" y="1003048"/>
            <a:ext cx="8446022" cy="4525963"/>
          </a:xfrm>
        </p:spPr>
        <p:txBody>
          <a:bodyPr>
            <a:normAutofit/>
          </a:bodyPr>
          <a:lstStyle/>
          <a:p>
            <a:pPr marL="0" indent="0">
              <a:spcBef>
                <a:spcPts val="0"/>
              </a:spcBef>
              <a:buNone/>
            </a:pPr>
            <a:r>
              <a:rPr lang="en-US" sz="2200" dirty="0"/>
              <a:t>From my measured variables (commonly called </a:t>
            </a:r>
            <a:r>
              <a:rPr lang="en-US" sz="2200" i="1" dirty="0"/>
              <a:t>features</a:t>
            </a:r>
            <a:r>
              <a:rPr lang="en-US" sz="2200" dirty="0"/>
              <a:t>), </a:t>
            </a:r>
            <a:br>
              <a:rPr lang="en-US" sz="2200" dirty="0"/>
            </a:br>
            <a:r>
              <a:rPr lang="en-US" sz="2200" dirty="0"/>
              <a:t>can I tell which class a sample belongs to?</a:t>
            </a:r>
          </a:p>
        </p:txBody>
      </p:sp>
      <p:graphicFrame>
        <p:nvGraphicFramePr>
          <p:cNvPr id="5" name="Table 4"/>
          <p:cNvGraphicFramePr>
            <a:graphicFrameLocks noGrp="1"/>
          </p:cNvGraphicFramePr>
          <p:nvPr>
            <p:extLst>
              <p:ext uri="{D42A27DB-BD31-4B8C-83A1-F6EECF244321}">
                <p14:modId xmlns:p14="http://schemas.microsoft.com/office/powerpoint/2010/main" val="1216126252"/>
              </p:ext>
            </p:extLst>
          </p:nvPr>
        </p:nvGraphicFramePr>
        <p:xfrm>
          <a:off x="457200" y="1919628"/>
          <a:ext cx="6981568" cy="3892847"/>
        </p:xfrm>
        <a:graphic>
          <a:graphicData uri="http://schemas.openxmlformats.org/drawingml/2006/table">
            <a:tbl>
              <a:tblPr firstRow="1" bandRow="1">
                <a:tableStyleId>{073A0DAA-6AF3-43AB-8588-CEC1D06C72B9}</a:tableStyleId>
              </a:tblPr>
              <a:tblGrid>
                <a:gridCol w="1502626">
                  <a:extLst>
                    <a:ext uri="{9D8B030D-6E8A-4147-A177-3AD203B41FA5}">
                      <a16:colId xmlns:a16="http://schemas.microsoft.com/office/drawing/2014/main" val="20000"/>
                    </a:ext>
                  </a:extLst>
                </a:gridCol>
                <a:gridCol w="912526">
                  <a:extLst>
                    <a:ext uri="{9D8B030D-6E8A-4147-A177-3AD203B41FA5}">
                      <a16:colId xmlns:a16="http://schemas.microsoft.com/office/drawing/2014/main" val="20001"/>
                    </a:ext>
                  </a:extLst>
                </a:gridCol>
                <a:gridCol w="876025">
                  <a:extLst>
                    <a:ext uri="{9D8B030D-6E8A-4147-A177-3AD203B41FA5}">
                      <a16:colId xmlns:a16="http://schemas.microsoft.com/office/drawing/2014/main" val="20002"/>
                    </a:ext>
                  </a:extLst>
                </a:gridCol>
                <a:gridCol w="930776">
                  <a:extLst>
                    <a:ext uri="{9D8B030D-6E8A-4147-A177-3AD203B41FA5}">
                      <a16:colId xmlns:a16="http://schemas.microsoft.com/office/drawing/2014/main" val="20003"/>
                    </a:ext>
                  </a:extLst>
                </a:gridCol>
                <a:gridCol w="894276">
                  <a:extLst>
                    <a:ext uri="{9D8B030D-6E8A-4147-A177-3AD203B41FA5}">
                      <a16:colId xmlns:a16="http://schemas.microsoft.com/office/drawing/2014/main" val="20004"/>
                    </a:ext>
                  </a:extLst>
                </a:gridCol>
                <a:gridCol w="450181">
                  <a:extLst>
                    <a:ext uri="{9D8B030D-6E8A-4147-A177-3AD203B41FA5}">
                      <a16:colId xmlns:a16="http://schemas.microsoft.com/office/drawing/2014/main" val="20005"/>
                    </a:ext>
                  </a:extLst>
                </a:gridCol>
                <a:gridCol w="513114">
                  <a:extLst>
                    <a:ext uri="{9D8B030D-6E8A-4147-A177-3AD203B41FA5}">
                      <a16:colId xmlns:a16="http://schemas.microsoft.com/office/drawing/2014/main" val="20006"/>
                    </a:ext>
                  </a:extLst>
                </a:gridCol>
                <a:gridCol w="902044">
                  <a:extLst>
                    <a:ext uri="{9D8B030D-6E8A-4147-A177-3AD203B41FA5}">
                      <a16:colId xmlns:a16="http://schemas.microsoft.com/office/drawing/2014/main" val="20007"/>
                    </a:ext>
                  </a:extLst>
                </a:gridCol>
              </a:tblGrid>
              <a:tr h="556121">
                <a:tc>
                  <a:txBody>
                    <a:bodyPr/>
                    <a:lstStyle/>
                    <a:p>
                      <a:pPr algn="ctr"/>
                      <a:endParaRPr lang="en-US" dirty="0"/>
                    </a:p>
                  </a:txBody>
                  <a:tcPr anchor="ctr"/>
                </a:tc>
                <a:tc>
                  <a:txBody>
                    <a:bodyPr/>
                    <a:lstStyle/>
                    <a:p>
                      <a:pPr algn="ctr"/>
                      <a:r>
                        <a:rPr lang="en-US" dirty="0" err="1"/>
                        <a:t>Var</a:t>
                      </a:r>
                      <a:r>
                        <a:rPr lang="en-US" dirty="0"/>
                        <a:t> 1</a:t>
                      </a:r>
                    </a:p>
                  </a:txBody>
                  <a:tcPr anchor="ctr"/>
                </a:tc>
                <a:tc>
                  <a:txBody>
                    <a:bodyPr/>
                    <a:lstStyle/>
                    <a:p>
                      <a:pPr algn="ctr"/>
                      <a:r>
                        <a:rPr lang="en-US" dirty="0" err="1"/>
                        <a:t>Var</a:t>
                      </a:r>
                      <a:r>
                        <a:rPr lang="en-US" dirty="0"/>
                        <a:t> 2</a:t>
                      </a:r>
                    </a:p>
                  </a:txBody>
                  <a:tcPr anchor="ctr"/>
                </a:tc>
                <a:tc>
                  <a:txBody>
                    <a:bodyPr/>
                    <a:lstStyle/>
                    <a:p>
                      <a:pPr algn="ctr"/>
                      <a:r>
                        <a:rPr lang="en-US" dirty="0" err="1"/>
                        <a:t>Var</a:t>
                      </a:r>
                      <a:r>
                        <a:rPr lang="en-US" baseline="0" dirty="0"/>
                        <a:t> 3</a:t>
                      </a:r>
                      <a:endParaRPr lang="en-US" dirty="0"/>
                    </a:p>
                  </a:txBody>
                  <a:tcPr anchor="ctr"/>
                </a:tc>
                <a:tc>
                  <a:txBody>
                    <a:bodyPr/>
                    <a:lstStyle/>
                    <a:p>
                      <a:pPr algn="ctr"/>
                      <a:r>
                        <a:rPr lang="en-US" dirty="0" err="1"/>
                        <a:t>Var</a:t>
                      </a:r>
                      <a:r>
                        <a:rPr lang="en-US" dirty="0"/>
                        <a:t> 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en-US" dirty="0"/>
                        <a:t>class</a:t>
                      </a:r>
                    </a:p>
                  </a:txBody>
                  <a:tcPr anchor="ctr"/>
                </a:tc>
                <a:extLst>
                  <a:ext uri="{0D108BD9-81ED-4DB2-BD59-A6C34878D82A}">
                    <a16:rowId xmlns:a16="http://schemas.microsoft.com/office/drawing/2014/main" val="10000"/>
                  </a:ext>
                </a:extLst>
              </a:tr>
              <a:tr h="556121">
                <a:tc>
                  <a:txBody>
                    <a:bodyPr/>
                    <a:lstStyle/>
                    <a:p>
                      <a:pPr algn="ctr"/>
                      <a:r>
                        <a:rPr lang="en-US" dirty="0"/>
                        <a:t>Sample 1</a:t>
                      </a:r>
                    </a:p>
                  </a:txBody>
                  <a:tcPr anchor="ctr"/>
                </a:tc>
                <a:tc>
                  <a:txBody>
                    <a:bodyPr/>
                    <a:lstStyle/>
                    <a:p>
                      <a:pPr algn="ctr"/>
                      <a:r>
                        <a:rPr lang="en-US" dirty="0"/>
                        <a:t>12.3</a:t>
                      </a:r>
                    </a:p>
                  </a:txBody>
                  <a:tcPr anchor="ctr"/>
                </a:tc>
                <a:tc>
                  <a:txBody>
                    <a:bodyPr/>
                    <a:lstStyle/>
                    <a:p>
                      <a:pPr algn="ctr"/>
                      <a:r>
                        <a:rPr lang="en-US" dirty="0"/>
                        <a:t>53.1</a:t>
                      </a:r>
                    </a:p>
                  </a:txBody>
                  <a:tcPr anchor="ctr"/>
                </a:tc>
                <a:tc>
                  <a:txBody>
                    <a:bodyPr/>
                    <a:lstStyle/>
                    <a:p>
                      <a:pPr algn="ctr"/>
                      <a:r>
                        <a:rPr lang="en-US" dirty="0"/>
                        <a:t>2.4</a:t>
                      </a:r>
                    </a:p>
                  </a:txBody>
                  <a:tcPr anchor="ctr"/>
                </a:tc>
                <a:tc>
                  <a:txBody>
                    <a:bodyPr/>
                    <a:lstStyle/>
                    <a:p>
                      <a:pPr algn="ctr"/>
                      <a:r>
                        <a:rPr lang="en-US" dirty="0"/>
                        <a:t>5.4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556121">
                <a:tc>
                  <a:txBody>
                    <a:bodyPr/>
                    <a:lstStyle/>
                    <a:p>
                      <a:pPr algn="ctr"/>
                      <a:r>
                        <a:rPr lang="en-US" dirty="0"/>
                        <a:t>Sample 2</a:t>
                      </a:r>
                    </a:p>
                  </a:txBody>
                  <a:tcPr anchor="ctr"/>
                </a:tc>
                <a:tc>
                  <a:txBody>
                    <a:bodyPr/>
                    <a:lstStyle/>
                    <a:p>
                      <a:pPr algn="ctr"/>
                      <a:r>
                        <a:rPr lang="en-US" dirty="0"/>
                        <a:t>43.5</a:t>
                      </a:r>
                    </a:p>
                  </a:txBody>
                  <a:tcPr anchor="ctr"/>
                </a:tc>
                <a:tc>
                  <a:txBody>
                    <a:bodyPr/>
                    <a:lstStyle/>
                    <a:p>
                      <a:pPr algn="ctr"/>
                      <a:r>
                        <a:rPr lang="en-US" dirty="0"/>
                        <a:t>46.1</a:t>
                      </a:r>
                    </a:p>
                  </a:txBody>
                  <a:tcPr anchor="ctr"/>
                </a:tc>
                <a:tc>
                  <a:txBody>
                    <a:bodyPr/>
                    <a:lstStyle/>
                    <a:p>
                      <a:pPr algn="ctr"/>
                      <a:r>
                        <a:rPr lang="en-US" dirty="0"/>
                        <a:t>53.4</a:t>
                      </a:r>
                    </a:p>
                  </a:txBody>
                  <a:tcPr anchor="ctr"/>
                </a:tc>
                <a:tc>
                  <a:txBody>
                    <a:bodyPr/>
                    <a:lstStyle/>
                    <a:p>
                      <a:pPr algn="ctr"/>
                      <a:r>
                        <a:rPr lang="en-US" dirty="0"/>
                        <a:t>23.5</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2"/>
                  </a:ext>
                </a:extLst>
              </a:tr>
              <a:tr h="556121">
                <a:tc>
                  <a:txBody>
                    <a:bodyPr/>
                    <a:lstStyle/>
                    <a:p>
                      <a:pPr algn="ctr"/>
                      <a:r>
                        <a:rPr lang="en-US" dirty="0"/>
                        <a:t>Sample 3</a:t>
                      </a:r>
                    </a:p>
                  </a:txBody>
                  <a:tcPr anchor="ctr"/>
                </a:tc>
                <a:tc>
                  <a:txBody>
                    <a:bodyPr/>
                    <a:lstStyle/>
                    <a:p>
                      <a:pPr algn="ctr"/>
                      <a:r>
                        <a:rPr lang="en-US" dirty="0"/>
                        <a:t>35.6</a:t>
                      </a:r>
                    </a:p>
                  </a:txBody>
                  <a:tcPr anchor="ctr"/>
                </a:tc>
                <a:tc>
                  <a:txBody>
                    <a:bodyPr/>
                    <a:lstStyle/>
                    <a:p>
                      <a:pPr algn="ctr"/>
                      <a:r>
                        <a:rPr lang="en-US" dirty="0"/>
                        <a:t>20.5</a:t>
                      </a:r>
                    </a:p>
                  </a:txBody>
                  <a:tcPr anchor="ctr"/>
                </a:tc>
                <a:tc>
                  <a:txBody>
                    <a:bodyPr/>
                    <a:lstStyle/>
                    <a:p>
                      <a:pPr algn="ctr"/>
                      <a:r>
                        <a:rPr lang="en-US" dirty="0"/>
                        <a:t>48.4</a:t>
                      </a:r>
                    </a:p>
                  </a:txBody>
                  <a:tcPr anchor="ctr"/>
                </a:tc>
                <a:tc>
                  <a:txBody>
                    <a:bodyPr/>
                    <a:lstStyle/>
                    <a:p>
                      <a:pPr algn="ctr"/>
                      <a:r>
                        <a:rPr lang="en-US" dirty="0"/>
                        <a:t>21.6</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3"/>
                  </a:ext>
                </a:extLst>
              </a:tr>
              <a:tr h="556121">
                <a:tc>
                  <a:txBody>
                    <a:bodyPr/>
                    <a:lstStyle/>
                    <a:p>
                      <a:pPr algn="ctr"/>
                      <a:r>
                        <a:rPr lang="en-US" dirty="0"/>
                        <a:t>Sample</a:t>
                      </a:r>
                      <a:r>
                        <a:rPr lang="en-US" baseline="0" dirty="0"/>
                        <a:t> 4</a:t>
                      </a:r>
                      <a:endParaRPr lang="en-US" dirty="0"/>
                    </a:p>
                  </a:txBody>
                  <a:tcPr anchor="ctr"/>
                </a:tc>
                <a:tc>
                  <a:txBody>
                    <a:bodyPr/>
                    <a:lstStyle/>
                    <a:p>
                      <a:pPr algn="ctr"/>
                      <a:r>
                        <a:rPr lang="en-US" dirty="0"/>
                        <a:t>44.2</a:t>
                      </a:r>
                    </a:p>
                  </a:txBody>
                  <a:tcPr anchor="ctr"/>
                </a:tc>
                <a:tc>
                  <a:txBody>
                    <a:bodyPr/>
                    <a:lstStyle/>
                    <a:p>
                      <a:pPr algn="ctr"/>
                      <a:r>
                        <a:rPr lang="en-US" dirty="0"/>
                        <a:t>24.5</a:t>
                      </a:r>
                    </a:p>
                  </a:txBody>
                  <a:tcPr anchor="ctr"/>
                </a:tc>
                <a:tc>
                  <a:txBody>
                    <a:bodyPr/>
                    <a:lstStyle/>
                    <a:p>
                      <a:pPr algn="ctr"/>
                      <a:r>
                        <a:rPr lang="en-US" dirty="0"/>
                        <a:t>1.5</a:t>
                      </a:r>
                    </a:p>
                  </a:txBody>
                  <a:tcPr anchor="ctr"/>
                </a:tc>
                <a:tc>
                  <a:txBody>
                    <a:bodyPr/>
                    <a:lstStyle/>
                    <a:p>
                      <a:pPr algn="ctr"/>
                      <a:r>
                        <a:rPr lang="en-US" dirty="0"/>
                        <a:t>28.4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4"/>
                  </a:ext>
                </a:extLst>
              </a:tr>
              <a:tr h="556121">
                <a:tc>
                  <a:txBody>
                    <a:bodyPr/>
                    <a:lstStyle/>
                    <a:p>
                      <a:pPr algn="ctr"/>
                      <a:r>
                        <a:rPr lang="en-US" dirty="0"/>
                        <a:t>Sample 5</a:t>
                      </a:r>
                    </a:p>
                  </a:txBody>
                  <a:tcPr anchor="ctr"/>
                </a:tc>
                <a:tc>
                  <a:txBody>
                    <a:bodyPr/>
                    <a:lstStyle/>
                    <a:p>
                      <a:pPr algn="ctr"/>
                      <a:r>
                        <a:rPr lang="en-US" dirty="0"/>
                        <a:t>13.5</a:t>
                      </a:r>
                    </a:p>
                  </a:txBody>
                  <a:tcPr anchor="ctr"/>
                </a:tc>
                <a:tc>
                  <a:txBody>
                    <a:bodyPr/>
                    <a:lstStyle/>
                    <a:p>
                      <a:pPr algn="ctr"/>
                      <a:r>
                        <a:rPr lang="en-US" dirty="0"/>
                        <a:t>30.2</a:t>
                      </a:r>
                    </a:p>
                  </a:txBody>
                  <a:tcPr anchor="ctr"/>
                </a:tc>
                <a:tc>
                  <a:txBody>
                    <a:bodyPr/>
                    <a:lstStyle/>
                    <a:p>
                      <a:pPr algn="ctr"/>
                      <a:r>
                        <a:rPr lang="en-US" dirty="0"/>
                        <a:t>5.3</a:t>
                      </a:r>
                    </a:p>
                  </a:txBody>
                  <a:tcPr anchor="ctr"/>
                </a:tc>
                <a:tc>
                  <a:txBody>
                    <a:bodyPr/>
                    <a:lstStyle/>
                    <a:p>
                      <a:pPr algn="ctr"/>
                      <a:r>
                        <a:rPr lang="en-US" dirty="0"/>
                        <a:t>16.4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5"/>
                  </a:ext>
                </a:extLst>
              </a:tr>
              <a:tr h="556121">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extLst>
                  <a:ext uri="{0D108BD9-81ED-4DB2-BD59-A6C34878D82A}">
                    <a16:rowId xmlns:a16="http://schemas.microsoft.com/office/drawing/2014/main" val="10006"/>
                  </a:ext>
                </a:extLst>
              </a:tr>
            </a:tbl>
          </a:graphicData>
        </a:graphic>
      </p:graphicFrame>
      <p:pic>
        <p:nvPicPr>
          <p:cNvPr id="6" name="Picture 5"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4" y="2539047"/>
            <a:ext cx="434585" cy="4345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3" y="4189435"/>
            <a:ext cx="434585" cy="434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2604" y="3270566"/>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817788" y="2873926"/>
            <a:ext cx="884216" cy="369332"/>
          </a:xfrm>
          <a:prstGeom prst="rect">
            <a:avLst/>
          </a:prstGeom>
          <a:noFill/>
        </p:spPr>
        <p:txBody>
          <a:bodyPr wrap="none" rtlCol="0">
            <a:spAutoFit/>
          </a:bodyPr>
          <a:lstStyle/>
          <a:p>
            <a:pPr algn="ctr"/>
            <a:r>
              <a:rPr lang="en-US" dirty="0"/>
              <a:t>healthy</a:t>
            </a:r>
          </a:p>
        </p:txBody>
      </p:sp>
      <p:pic>
        <p:nvPicPr>
          <p:cNvPr id="11"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148" y="4260355"/>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995240" y="3867747"/>
            <a:ext cx="529312" cy="369332"/>
          </a:xfrm>
          <a:prstGeom prst="rect">
            <a:avLst/>
          </a:prstGeom>
          <a:noFill/>
        </p:spPr>
        <p:txBody>
          <a:bodyPr wrap="none" rtlCol="0">
            <a:spAutoFit/>
          </a:bodyPr>
          <a:lstStyle/>
          <a:p>
            <a:pPr algn="ctr"/>
            <a:r>
              <a:rPr lang="en-US" dirty="0"/>
              <a:t>sick</a:t>
            </a:r>
          </a:p>
        </p:txBody>
      </p:sp>
      <p:pic>
        <p:nvPicPr>
          <p:cNvPr id="14"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9915" y="309173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9915" y="3635720"/>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3" y="4762663"/>
            <a:ext cx="434585" cy="43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227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vector machines</a:t>
            </a:r>
          </a:p>
        </p:txBody>
      </p:sp>
      <p:sp>
        <p:nvSpPr>
          <p:cNvPr id="3" name="Rectangle 2"/>
          <p:cNvSpPr/>
          <p:nvPr/>
        </p:nvSpPr>
        <p:spPr>
          <a:xfrm>
            <a:off x="5609645" y="5849035"/>
            <a:ext cx="6400800" cy="430887"/>
          </a:xfrm>
          <a:prstGeom prst="rect">
            <a:avLst/>
          </a:prstGeom>
        </p:spPr>
        <p:txBody>
          <a:bodyPr wrap="square">
            <a:spAutoFit/>
          </a:bodyPr>
          <a:lstStyle/>
          <a:p>
            <a:r>
              <a:rPr lang="en-US" sz="1100">
                <a:hlinkClick r:id="rId2"/>
              </a:rPr>
              <a:t>https://en.wikipedia.org/wiki/Support_vector_machine</a:t>
            </a:r>
            <a:endParaRPr lang="en-US" sz="1100"/>
          </a:p>
          <a:p>
            <a:endParaRPr lang="en-US" sz="1100"/>
          </a:p>
        </p:txBody>
      </p:sp>
      <p:sp>
        <p:nvSpPr>
          <p:cNvPr id="6" name="TextBox 5"/>
          <p:cNvSpPr txBox="1"/>
          <p:nvPr/>
        </p:nvSpPr>
        <p:spPr>
          <a:xfrm>
            <a:off x="3596724" y="3191584"/>
            <a:ext cx="5337212" cy="1754326"/>
          </a:xfrm>
          <a:prstGeom prst="rect">
            <a:avLst/>
          </a:prstGeom>
          <a:noFill/>
        </p:spPr>
        <p:txBody>
          <a:bodyPr wrap="square" rtlCol="0">
            <a:spAutoFit/>
          </a:bodyPr>
          <a:lstStyle/>
          <a:p>
            <a:r>
              <a:rPr lang="en-US" dirty="0"/>
              <a:t>Find a hyperplane (p-1 dimensional space) which</a:t>
            </a:r>
            <a:br>
              <a:rPr lang="en-US" dirty="0"/>
            </a:br>
            <a:endParaRPr lang="en-US" dirty="0"/>
          </a:p>
          <a:p>
            <a:pPr marL="342900" indent="-342900">
              <a:buAutoNum type="arabicParenR"/>
            </a:pPr>
            <a:r>
              <a:rPr lang="en-US" dirty="0"/>
              <a:t>Separates the two classes</a:t>
            </a:r>
          </a:p>
          <a:p>
            <a:pPr marL="342900" indent="-342900">
              <a:buAutoNum type="arabicParenR"/>
            </a:pPr>
            <a:r>
              <a:rPr lang="en-US" dirty="0"/>
              <a:t>Maximizes the margin (distance to  closest data points)</a:t>
            </a:r>
          </a:p>
          <a:p>
            <a:pPr marL="342900" indent="-342900">
              <a:buAutoNum type="arabicParenR"/>
            </a:pPr>
            <a:endParaRPr lang="en-US" dirty="0"/>
          </a:p>
        </p:txBody>
      </p:sp>
      <p:pic>
        <p:nvPicPr>
          <p:cNvPr id="4" name="Picture 3"/>
          <p:cNvPicPr>
            <a:picLocks noChangeAspect="1"/>
          </p:cNvPicPr>
          <p:nvPr/>
        </p:nvPicPr>
        <p:blipFill>
          <a:blip r:embed="rId3"/>
          <a:stretch>
            <a:fillRect/>
          </a:stretch>
        </p:blipFill>
        <p:spPr>
          <a:xfrm>
            <a:off x="342900" y="2771157"/>
            <a:ext cx="3114675" cy="3356062"/>
          </a:xfrm>
          <a:prstGeom prst="rect">
            <a:avLst/>
          </a:prstGeom>
        </p:spPr>
      </p:pic>
      <p:sp>
        <p:nvSpPr>
          <p:cNvPr id="7" name="Rectangle 6"/>
          <p:cNvSpPr/>
          <p:nvPr/>
        </p:nvSpPr>
        <p:spPr>
          <a:xfrm>
            <a:off x="467740" y="1084457"/>
            <a:ext cx="8021352" cy="923330"/>
          </a:xfrm>
          <a:prstGeom prst="rect">
            <a:avLst/>
          </a:prstGeom>
        </p:spPr>
        <p:txBody>
          <a:bodyPr wrap="square">
            <a:spAutoFit/>
          </a:bodyPr>
          <a:lstStyle/>
          <a:p>
            <a:r>
              <a:rPr lang="en-US" dirty="0"/>
              <a:t>Vladimir </a:t>
            </a:r>
            <a:r>
              <a:rPr lang="en-US" dirty="0" err="1"/>
              <a:t>Vapnik</a:t>
            </a:r>
            <a:r>
              <a:rPr lang="en-US" dirty="0"/>
              <a:t>: Modeling the probability of a class, as in logistic regression, is a too difficult problem. Often, we only care about discriminating. We need a different loss function </a:t>
            </a:r>
          </a:p>
        </p:txBody>
      </p:sp>
    </p:spTree>
    <p:extLst>
      <p:ext uri="{BB962C8B-B14F-4D97-AF65-F5344CB8AC3E}">
        <p14:creationId xmlns:p14="http://schemas.microsoft.com/office/powerpoint/2010/main" val="136004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 vector machines: non-linear extensions</a:t>
            </a:r>
          </a:p>
        </p:txBody>
      </p:sp>
      <p:sp>
        <p:nvSpPr>
          <p:cNvPr id="4" name="TextBox 3"/>
          <p:cNvSpPr txBox="1"/>
          <p:nvPr/>
        </p:nvSpPr>
        <p:spPr>
          <a:xfrm>
            <a:off x="492981" y="3869553"/>
            <a:ext cx="4466416" cy="369332"/>
          </a:xfrm>
          <a:prstGeom prst="rect">
            <a:avLst/>
          </a:prstGeom>
          <a:noFill/>
        </p:spPr>
        <p:txBody>
          <a:bodyPr wrap="none" rtlCol="0">
            <a:spAutoFit/>
          </a:bodyPr>
          <a:lstStyle/>
          <a:p>
            <a:r>
              <a:rPr lang="en-US" b="1"/>
              <a:t>Kernel machines </a:t>
            </a:r>
            <a:r>
              <a:rPr lang="en-US"/>
              <a:t>(for non-linear classification)</a:t>
            </a:r>
          </a:p>
        </p:txBody>
      </p:sp>
      <p:pic>
        <p:nvPicPr>
          <p:cNvPr id="5" name="Picture 4"/>
          <p:cNvPicPr>
            <a:picLocks noChangeAspect="1"/>
          </p:cNvPicPr>
          <p:nvPr/>
        </p:nvPicPr>
        <p:blipFill>
          <a:blip r:embed="rId2"/>
          <a:stretch>
            <a:fillRect/>
          </a:stretch>
        </p:blipFill>
        <p:spPr>
          <a:xfrm>
            <a:off x="592371" y="4238885"/>
            <a:ext cx="3029447" cy="1369347"/>
          </a:xfrm>
          <a:prstGeom prst="rect">
            <a:avLst/>
          </a:prstGeom>
        </p:spPr>
      </p:pic>
      <p:sp>
        <p:nvSpPr>
          <p:cNvPr id="6" name="TextBox 5"/>
          <p:cNvSpPr txBox="1"/>
          <p:nvPr/>
        </p:nvSpPr>
        <p:spPr>
          <a:xfrm>
            <a:off x="3897465" y="4558660"/>
            <a:ext cx="3989810" cy="584775"/>
          </a:xfrm>
          <a:prstGeom prst="rect">
            <a:avLst/>
          </a:prstGeom>
          <a:noFill/>
        </p:spPr>
        <p:txBody>
          <a:bodyPr wrap="none" rtlCol="0">
            <a:spAutoFit/>
          </a:bodyPr>
          <a:lstStyle/>
          <a:p>
            <a:r>
              <a:rPr lang="en-US" sz="1600" dirty="0"/>
              <a:t>Non-linear transformation does not need </a:t>
            </a:r>
          </a:p>
          <a:p>
            <a:r>
              <a:rPr lang="en-US" sz="1600" dirty="0"/>
              <a:t>to be performed </a:t>
            </a:r>
            <a:r>
              <a:rPr lang="en-US" sz="1600" dirty="0" err="1"/>
              <a:t>explicitely</a:t>
            </a:r>
            <a:r>
              <a:rPr lang="en-US" sz="1600" dirty="0"/>
              <a:t> (</a:t>
            </a:r>
            <a:r>
              <a:rPr lang="en-US" sz="1600" dirty="0">
                <a:sym typeface="Wingdings"/>
              </a:rPr>
              <a:t> “Kernel trick”)</a:t>
            </a:r>
            <a:endParaRPr lang="en-US" sz="1600" dirty="0"/>
          </a:p>
        </p:txBody>
      </p:sp>
      <p:sp>
        <p:nvSpPr>
          <p:cNvPr id="7" name="Rectangle 6"/>
          <p:cNvSpPr/>
          <p:nvPr/>
        </p:nvSpPr>
        <p:spPr>
          <a:xfrm>
            <a:off x="492981" y="5641860"/>
            <a:ext cx="6400800" cy="430887"/>
          </a:xfrm>
          <a:prstGeom prst="rect">
            <a:avLst/>
          </a:prstGeom>
        </p:spPr>
        <p:txBody>
          <a:bodyPr wrap="square">
            <a:spAutoFit/>
          </a:bodyPr>
          <a:lstStyle/>
          <a:p>
            <a:r>
              <a:rPr lang="en-US" sz="1100">
                <a:hlinkClick r:id="rId3"/>
              </a:rPr>
              <a:t>https://en.wikipedia.org/wiki/Support_vector_machine</a:t>
            </a:r>
            <a:endParaRPr lang="en-US" sz="1100"/>
          </a:p>
          <a:p>
            <a:endParaRPr lang="en-US" sz="1100"/>
          </a:p>
        </p:txBody>
      </p:sp>
      <p:pic>
        <p:nvPicPr>
          <p:cNvPr id="9" name="Picture 8"/>
          <p:cNvPicPr>
            <a:picLocks noChangeAspect="1"/>
          </p:cNvPicPr>
          <p:nvPr/>
        </p:nvPicPr>
        <p:blipFill>
          <a:blip r:embed="rId4"/>
          <a:stretch>
            <a:fillRect/>
          </a:stretch>
        </p:blipFill>
        <p:spPr>
          <a:xfrm>
            <a:off x="584420" y="1427666"/>
            <a:ext cx="2249004" cy="1527749"/>
          </a:xfrm>
          <a:prstGeom prst="rect">
            <a:avLst/>
          </a:prstGeom>
          <a:ln>
            <a:solidFill>
              <a:schemeClr val="tx1"/>
            </a:solidFill>
          </a:ln>
        </p:spPr>
      </p:pic>
      <p:sp>
        <p:nvSpPr>
          <p:cNvPr id="10" name="Rectangle 9"/>
          <p:cNvSpPr/>
          <p:nvPr/>
        </p:nvSpPr>
        <p:spPr>
          <a:xfrm>
            <a:off x="492981" y="2968446"/>
            <a:ext cx="6400800" cy="769441"/>
          </a:xfrm>
          <a:prstGeom prst="rect">
            <a:avLst/>
          </a:prstGeom>
        </p:spPr>
        <p:txBody>
          <a:bodyPr wrap="square">
            <a:spAutoFit/>
          </a:bodyPr>
          <a:lstStyle/>
          <a:p>
            <a:r>
              <a:rPr lang="en-US" sz="1100">
                <a:hlinkClick r:id="rId5"/>
              </a:rPr>
              <a:t>https://emilea-stat.stochastik.rwth-aachen.de/cgi-</a:t>
            </a:r>
            <a:br>
              <a:rPr lang="en-US" sz="1100">
                <a:hlinkClick r:id="rId5"/>
              </a:rPr>
            </a:br>
            <a:r>
              <a:rPr lang="en-US" sz="1100">
                <a:hlinkClick r:id="rId5"/>
              </a:rPr>
              <a:t>bin/WebObjects/EMILeAstat.woa/wa/module?module=</a:t>
            </a:r>
            <a:br>
              <a:rPr lang="en-US" sz="1100">
                <a:hlinkClick r:id="rId5"/>
              </a:rPr>
            </a:br>
            <a:r>
              <a:rPr lang="en-US" sz="1100">
                <a:hlinkClick r:id="rId5"/>
              </a:rPr>
              <a:t>384C2AD2-4504-714A-C17D-90C3A4EFEB82</a:t>
            </a:r>
            <a:endParaRPr lang="en-US" sz="1100"/>
          </a:p>
          <a:p>
            <a:endParaRPr lang="en-US" sz="1100"/>
          </a:p>
        </p:txBody>
      </p:sp>
      <p:sp>
        <p:nvSpPr>
          <p:cNvPr id="11" name="TextBox 10"/>
          <p:cNvSpPr txBox="1"/>
          <p:nvPr/>
        </p:nvSpPr>
        <p:spPr>
          <a:xfrm>
            <a:off x="492981" y="1032858"/>
            <a:ext cx="3857018" cy="369332"/>
          </a:xfrm>
          <a:prstGeom prst="rect">
            <a:avLst/>
          </a:prstGeom>
          <a:noFill/>
        </p:spPr>
        <p:txBody>
          <a:bodyPr wrap="none" rtlCol="0">
            <a:spAutoFit/>
          </a:bodyPr>
          <a:lstStyle/>
          <a:p>
            <a:r>
              <a:rPr lang="en-US" b="1"/>
              <a:t>Soft margins </a:t>
            </a:r>
            <a:r>
              <a:rPr lang="en-US"/>
              <a:t>(for imperfect separation)</a:t>
            </a:r>
          </a:p>
        </p:txBody>
      </p:sp>
      <p:sp>
        <p:nvSpPr>
          <p:cNvPr id="12" name="TextBox 11"/>
          <p:cNvSpPr txBox="1"/>
          <p:nvPr/>
        </p:nvSpPr>
        <p:spPr>
          <a:xfrm>
            <a:off x="3897465" y="1839361"/>
            <a:ext cx="4814075" cy="584775"/>
          </a:xfrm>
          <a:prstGeom prst="rect">
            <a:avLst/>
          </a:prstGeom>
          <a:noFill/>
        </p:spPr>
        <p:txBody>
          <a:bodyPr wrap="none" rtlCol="0">
            <a:spAutoFit/>
          </a:bodyPr>
          <a:lstStyle/>
          <a:p>
            <a:r>
              <a:rPr lang="en-US" sz="1600" dirty="0"/>
              <a:t>Tradeoff between margin size and “slack” variables</a:t>
            </a:r>
          </a:p>
          <a:p>
            <a:r>
              <a:rPr lang="en-US" sz="1600" dirty="0"/>
              <a:t>(which allow for misclassified points)</a:t>
            </a:r>
          </a:p>
        </p:txBody>
      </p:sp>
    </p:spTree>
    <p:extLst>
      <p:ext uri="{BB962C8B-B14F-4D97-AF65-F5344CB8AC3E}">
        <p14:creationId xmlns:p14="http://schemas.microsoft.com/office/powerpoint/2010/main" val="26758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6" name="TextBox 5"/>
          <p:cNvSpPr txBox="1"/>
          <p:nvPr/>
        </p:nvSpPr>
        <p:spPr>
          <a:xfrm>
            <a:off x="636339" y="4259730"/>
            <a:ext cx="6705682" cy="1754326"/>
          </a:xfrm>
          <a:prstGeom prst="rect">
            <a:avLst/>
          </a:prstGeom>
          <a:noFill/>
        </p:spPr>
        <p:txBody>
          <a:bodyPr wrap="none" rtlCol="0">
            <a:spAutoFit/>
          </a:bodyPr>
          <a:lstStyle/>
          <a:p>
            <a:pPr marL="285750" indent="-285750">
              <a:buFont typeface="Arial" charset="0"/>
              <a:buChar char="•"/>
            </a:pPr>
            <a:r>
              <a:rPr lang="en-US" dirty="0"/>
              <a:t>very intuitive and interpretable</a:t>
            </a:r>
          </a:p>
          <a:p>
            <a:pPr marL="285750" indent="-285750">
              <a:buFont typeface="Arial" charset="0"/>
              <a:buChar char="•"/>
            </a:pPr>
            <a:r>
              <a:rPr lang="en-US" dirty="0"/>
              <a:t>quantitative values require discretization (</a:t>
            </a:r>
            <a:r>
              <a:rPr lang="en-US" dirty="0" err="1"/>
              <a:t>e.g</a:t>
            </a:r>
            <a:r>
              <a:rPr lang="en-US" dirty="0"/>
              <a:t> ”BMI&gt;=30”)</a:t>
            </a:r>
            <a:br>
              <a:rPr lang="en-US" dirty="0"/>
            </a:br>
            <a:endParaRPr lang="en-US" dirty="0"/>
          </a:p>
          <a:p>
            <a:pPr marL="285750" indent="-285750">
              <a:buFont typeface="Arial" charset="0"/>
              <a:buChar char="•"/>
            </a:pPr>
            <a:r>
              <a:rPr lang="en-US" dirty="0"/>
              <a:t>decision tree algorithms are usually information-theory based</a:t>
            </a:r>
            <a:br>
              <a:rPr lang="en-US" dirty="0"/>
            </a:br>
            <a:r>
              <a:rPr lang="en-US" dirty="0"/>
              <a:t>	(e.g. Gini coefficient)</a:t>
            </a:r>
            <a:br>
              <a:rPr lang="en-US" dirty="0"/>
            </a:br>
            <a:endParaRPr lang="en-US" dirty="0"/>
          </a:p>
        </p:txBody>
      </p:sp>
      <p:grpSp>
        <p:nvGrpSpPr>
          <p:cNvPr id="7" name="Group 6"/>
          <p:cNvGrpSpPr/>
          <p:nvPr/>
        </p:nvGrpSpPr>
        <p:grpSpPr>
          <a:xfrm>
            <a:off x="2388743" y="1021492"/>
            <a:ext cx="4159405" cy="3029028"/>
            <a:chOff x="4884234" y="1832904"/>
            <a:chExt cx="4159405" cy="3029028"/>
          </a:xfrm>
        </p:grpSpPr>
        <p:sp>
          <p:nvSpPr>
            <p:cNvPr id="8" name="Rectangle 7"/>
            <p:cNvSpPr/>
            <p:nvPr/>
          </p:nvSpPr>
          <p:spPr>
            <a:xfrm>
              <a:off x="4884234" y="1832904"/>
              <a:ext cx="4159405" cy="30290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5058116" y="2334303"/>
              <a:ext cx="3902928" cy="2380424"/>
            </a:xfrm>
            <a:prstGeom prst="rect">
              <a:avLst/>
            </a:prstGeom>
          </p:spPr>
        </p:pic>
        <p:sp>
          <p:nvSpPr>
            <p:cNvPr id="10" name="TextBox 9"/>
            <p:cNvSpPr txBox="1"/>
            <p:nvPr/>
          </p:nvSpPr>
          <p:spPr>
            <a:xfrm>
              <a:off x="5609923" y="1905825"/>
              <a:ext cx="2652586" cy="338554"/>
            </a:xfrm>
            <a:prstGeom prst="rect">
              <a:avLst/>
            </a:prstGeom>
            <a:noFill/>
          </p:spPr>
          <p:txBody>
            <a:bodyPr wrap="none" rtlCol="0">
              <a:spAutoFit/>
            </a:bodyPr>
            <a:lstStyle/>
            <a:p>
              <a:r>
                <a:rPr lang="en-US" sz="1600"/>
                <a:t>decision tree for classification</a:t>
              </a:r>
            </a:p>
          </p:txBody>
        </p:sp>
      </p:grpSp>
    </p:spTree>
    <p:extLst>
      <p:ext uri="{BB962C8B-B14F-4D97-AF65-F5344CB8AC3E}">
        <p14:creationId xmlns:p14="http://schemas.microsoft.com/office/powerpoint/2010/main" val="56792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sp>
        <p:nvSpPr>
          <p:cNvPr id="6" name="TextBox 5"/>
          <p:cNvSpPr txBox="1"/>
          <p:nvPr/>
        </p:nvSpPr>
        <p:spPr>
          <a:xfrm>
            <a:off x="636338" y="4469797"/>
            <a:ext cx="8050461" cy="2308324"/>
          </a:xfrm>
          <a:prstGeom prst="rect">
            <a:avLst/>
          </a:prstGeom>
          <a:noFill/>
        </p:spPr>
        <p:txBody>
          <a:bodyPr wrap="square" rtlCol="0">
            <a:spAutoFit/>
          </a:bodyPr>
          <a:lstStyle/>
          <a:p>
            <a:pPr marL="285750" indent="-285750">
              <a:buFont typeface="Arial" charset="0"/>
              <a:buChar char="•"/>
            </a:pPr>
            <a:r>
              <a:rPr lang="en-US" dirty="0"/>
              <a:t>One instance of “Ensemble learning”, a strategy that is robust to overfitting and allows fitting very flexible functions.</a:t>
            </a:r>
          </a:p>
          <a:p>
            <a:pPr marL="285750" indent="-285750">
              <a:buFont typeface="Arial" charset="0"/>
              <a:buChar char="•"/>
            </a:pPr>
            <a:endParaRPr lang="en-US" i="1" dirty="0"/>
          </a:p>
          <a:p>
            <a:pPr marL="285750" indent="-285750">
              <a:buFont typeface="Arial" charset="0"/>
              <a:buChar char="•"/>
            </a:pPr>
            <a:r>
              <a:rPr lang="en-US" i="1" dirty="0"/>
              <a:t>Forest</a:t>
            </a:r>
            <a:r>
              <a:rPr lang="en-US" dirty="0"/>
              <a:t>: The output is a majority vote of many decision trees.</a:t>
            </a:r>
            <a:br>
              <a:rPr lang="en-US" dirty="0"/>
            </a:br>
            <a:endParaRPr lang="en-US" dirty="0"/>
          </a:p>
          <a:p>
            <a:pPr marL="285750" indent="-285750">
              <a:buFont typeface="Arial" charset="0"/>
              <a:buChar char="•"/>
            </a:pPr>
            <a:r>
              <a:rPr lang="en-US" i="1" dirty="0"/>
              <a:t>Random</a:t>
            </a:r>
            <a:r>
              <a:rPr lang="en-US" dirty="0"/>
              <a:t>: Each tree is fitted on a random sampling of the data, with random subset of the features. </a:t>
            </a:r>
            <a:br>
              <a:rPr lang="en-US" dirty="0"/>
            </a:br>
            <a:endParaRPr lang="en-US" dirty="0"/>
          </a:p>
        </p:txBody>
      </p:sp>
      <p:pic>
        <p:nvPicPr>
          <p:cNvPr id="4" name="Picture 3"/>
          <p:cNvPicPr>
            <a:picLocks noChangeAspect="1"/>
          </p:cNvPicPr>
          <p:nvPr/>
        </p:nvPicPr>
        <p:blipFill rotWithShape="1">
          <a:blip r:embed="rId2"/>
          <a:srcRect t="10778" b="26043"/>
          <a:stretch/>
        </p:blipFill>
        <p:spPr>
          <a:xfrm>
            <a:off x="1347313" y="1159343"/>
            <a:ext cx="6536298" cy="3100387"/>
          </a:xfrm>
          <a:prstGeom prst="rect">
            <a:avLst/>
          </a:prstGeom>
        </p:spPr>
      </p:pic>
    </p:spTree>
    <p:extLst>
      <p:ext uri="{BB962C8B-B14F-4D97-AF65-F5344CB8AC3E}">
        <p14:creationId xmlns:p14="http://schemas.microsoft.com/office/powerpoint/2010/main" val="60343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 overview</a:t>
            </a:r>
          </a:p>
        </p:txBody>
      </p:sp>
      <p:sp>
        <p:nvSpPr>
          <p:cNvPr id="6" name="TextBox 5"/>
          <p:cNvSpPr txBox="1"/>
          <p:nvPr/>
        </p:nvSpPr>
        <p:spPr>
          <a:xfrm>
            <a:off x="457200" y="1302217"/>
            <a:ext cx="7850436" cy="3970318"/>
          </a:xfrm>
          <a:prstGeom prst="rect">
            <a:avLst/>
          </a:prstGeom>
          <a:noFill/>
        </p:spPr>
        <p:txBody>
          <a:bodyPr wrap="square" rtlCol="0">
            <a:spAutoFit/>
          </a:bodyPr>
          <a:lstStyle/>
          <a:p>
            <a:pPr marL="285750" indent="-285750">
              <a:buFont typeface="Arial" charset="0"/>
              <a:buChar char="•"/>
            </a:pPr>
            <a:r>
              <a:rPr lang="en-US" dirty="0"/>
              <a:t>K-nearest neighbors: only in very low dimensions. Almost never used in practice</a:t>
            </a:r>
          </a:p>
          <a:p>
            <a:pPr marL="285750" indent="-285750">
              <a:buFont typeface="Arial" charset="0"/>
              <a:buChar char="•"/>
            </a:pPr>
            <a:endParaRPr lang="en-US" dirty="0"/>
          </a:p>
          <a:p>
            <a:pPr marL="285750" indent="-285750">
              <a:buFont typeface="Arial" charset="0"/>
              <a:buChar char="•"/>
            </a:pPr>
            <a:r>
              <a:rPr lang="en-US" dirty="0"/>
              <a:t>Logistic regression: interpretable -&gt; often used in practice.  Non-</a:t>
            </a:r>
            <a:r>
              <a:rPr lang="en-US" dirty="0" err="1"/>
              <a:t>linearities</a:t>
            </a:r>
            <a:r>
              <a:rPr lang="en-US" dirty="0"/>
              <a:t> are not learnt. They must be engineered in the features “by hand”. The number of dimensions must be lower than the number of data points.</a:t>
            </a:r>
          </a:p>
          <a:p>
            <a:pPr marL="285750" indent="-285750">
              <a:buFont typeface="Arial" charset="0"/>
              <a:buChar char="•"/>
            </a:pPr>
            <a:endParaRPr lang="en-US" dirty="0"/>
          </a:p>
          <a:p>
            <a:pPr marL="285750" indent="-285750">
              <a:buFont typeface="Arial" charset="0"/>
              <a:buChar char="•"/>
            </a:pPr>
            <a:r>
              <a:rPr lang="en-US" dirty="0"/>
              <a:t> SVM, Random forests and Neural networks are the most widely used for complex, “black box” models. Most popular nowadays are deep neural networks for images and sequences (natural language processing, bioinformatics). Random forests are also popular in more general settings.</a:t>
            </a:r>
          </a:p>
          <a:p>
            <a:pPr marL="285750" indent="-285750">
              <a:buFont typeface="Arial" charset="0"/>
              <a:buChar char="•"/>
            </a:pPr>
            <a:endParaRPr lang="en-US" dirty="0"/>
          </a:p>
        </p:txBody>
      </p:sp>
    </p:spTree>
    <p:extLst>
      <p:ext uri="{BB962C8B-B14F-4D97-AF65-F5344CB8AC3E}">
        <p14:creationId xmlns:p14="http://schemas.microsoft.com/office/powerpoint/2010/main" val="100397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33589"/>
            <a:ext cx="8229600" cy="821724"/>
          </a:xfrm>
        </p:spPr>
        <p:txBody>
          <a:bodyPr>
            <a:normAutofit/>
          </a:bodyPr>
          <a:lstStyle/>
          <a:p>
            <a:pPr marL="0" indent="0" algn="ctr">
              <a:buNone/>
            </a:pPr>
            <a:r>
              <a:rPr lang="en-US" sz="3200" dirty="0"/>
              <a:t>Assessing classifiers</a:t>
            </a:r>
          </a:p>
        </p:txBody>
      </p:sp>
    </p:spTree>
    <p:extLst>
      <p:ext uri="{BB962C8B-B14F-4D97-AF65-F5344CB8AC3E}">
        <p14:creationId xmlns:p14="http://schemas.microsoft.com/office/powerpoint/2010/main" val="1394385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Confusion matrix</a:t>
            </a:r>
          </a:p>
        </p:txBody>
      </p:sp>
      <p:graphicFrame>
        <p:nvGraphicFramePr>
          <p:cNvPr id="4" name="Table 3"/>
          <p:cNvGraphicFramePr>
            <a:graphicFrameLocks noGrp="1"/>
          </p:cNvGraphicFramePr>
          <p:nvPr>
            <p:extLst>
              <p:ext uri="{D42A27DB-BD31-4B8C-83A1-F6EECF244321}">
                <p14:modId xmlns:p14="http://schemas.microsoft.com/office/powerpoint/2010/main" val="1430192063"/>
              </p:ext>
            </p:extLst>
          </p:nvPr>
        </p:nvGraphicFramePr>
        <p:xfrm>
          <a:off x="3726180" y="2791460"/>
          <a:ext cx="2560320" cy="1563370"/>
        </p:xfrm>
        <a:graphic>
          <a:graphicData uri="http://schemas.openxmlformats.org/drawingml/2006/table">
            <a:tbl>
              <a:tblPr firstRow="1" bandRow="1">
                <a:tableStyleId>{5940675A-B579-460E-94D1-54222C63F5DA}</a:tableStyleId>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tblGrid>
              <a:tr h="781685">
                <a:tc>
                  <a:txBody>
                    <a:bodyPr/>
                    <a:lstStyle/>
                    <a:p>
                      <a:pPr algn="ctr"/>
                      <a:r>
                        <a:rPr lang="en-US" sz="3200"/>
                        <a:t>TP</a:t>
                      </a:r>
                    </a:p>
                  </a:txBody>
                  <a:tcPr anchor="ctr"/>
                </a:tc>
                <a:tc>
                  <a:txBody>
                    <a:bodyPr/>
                    <a:lstStyle/>
                    <a:p>
                      <a:pPr algn="ctr"/>
                      <a:r>
                        <a:rPr lang="en-US" sz="3200"/>
                        <a:t>FN</a:t>
                      </a:r>
                    </a:p>
                  </a:txBody>
                  <a:tcPr anchor="ctr"/>
                </a:tc>
                <a:extLst>
                  <a:ext uri="{0D108BD9-81ED-4DB2-BD59-A6C34878D82A}">
                    <a16:rowId xmlns:a16="http://schemas.microsoft.com/office/drawing/2014/main" val="10000"/>
                  </a:ext>
                </a:extLst>
              </a:tr>
              <a:tr h="781685">
                <a:tc>
                  <a:txBody>
                    <a:bodyPr/>
                    <a:lstStyle/>
                    <a:p>
                      <a:pPr algn="ctr"/>
                      <a:r>
                        <a:rPr lang="en-US" sz="3200"/>
                        <a:t>FP</a:t>
                      </a:r>
                    </a:p>
                  </a:txBody>
                  <a:tcPr anchor="ctr"/>
                </a:tc>
                <a:tc>
                  <a:txBody>
                    <a:bodyPr/>
                    <a:lstStyle/>
                    <a:p>
                      <a:pPr algn="ctr"/>
                      <a:r>
                        <a:rPr lang="en-US" sz="3200"/>
                        <a:t>TN</a:t>
                      </a:r>
                    </a:p>
                  </a:txBody>
                  <a:tcPr anchor="ctr"/>
                </a:tc>
                <a:extLst>
                  <a:ext uri="{0D108BD9-81ED-4DB2-BD59-A6C34878D82A}">
                    <a16:rowId xmlns:a16="http://schemas.microsoft.com/office/drawing/2014/main" val="10001"/>
                  </a:ext>
                </a:extLst>
              </a:tr>
            </a:tbl>
          </a:graphicData>
        </a:graphic>
      </p:graphicFrame>
      <p:sp>
        <p:nvSpPr>
          <p:cNvPr id="5" name="TextBox 4"/>
          <p:cNvSpPr txBox="1"/>
          <p:nvPr/>
        </p:nvSpPr>
        <p:spPr>
          <a:xfrm>
            <a:off x="3986990" y="1770846"/>
            <a:ext cx="2038700" cy="461665"/>
          </a:xfrm>
          <a:prstGeom prst="rect">
            <a:avLst/>
          </a:prstGeom>
          <a:noFill/>
        </p:spPr>
        <p:txBody>
          <a:bodyPr wrap="none" rtlCol="0">
            <a:spAutoFit/>
          </a:bodyPr>
          <a:lstStyle/>
          <a:p>
            <a:r>
              <a:rPr lang="en-US" sz="2400" u="sng"/>
              <a:t>predicted class</a:t>
            </a:r>
          </a:p>
        </p:txBody>
      </p:sp>
      <p:sp>
        <p:nvSpPr>
          <p:cNvPr id="6" name="TextBox 5"/>
          <p:cNvSpPr txBox="1"/>
          <p:nvPr/>
        </p:nvSpPr>
        <p:spPr>
          <a:xfrm>
            <a:off x="3806190" y="2268325"/>
            <a:ext cx="1162947" cy="461665"/>
          </a:xfrm>
          <a:prstGeom prst="rect">
            <a:avLst/>
          </a:prstGeom>
          <a:noFill/>
        </p:spPr>
        <p:txBody>
          <a:bodyPr wrap="none" rtlCol="0">
            <a:spAutoFit/>
          </a:bodyPr>
          <a:lstStyle/>
          <a:p>
            <a:r>
              <a:rPr lang="en-US" sz="2400"/>
              <a:t>positive</a:t>
            </a:r>
          </a:p>
        </p:txBody>
      </p:sp>
      <p:sp>
        <p:nvSpPr>
          <p:cNvPr id="7" name="TextBox 6"/>
          <p:cNvSpPr txBox="1"/>
          <p:nvPr/>
        </p:nvSpPr>
        <p:spPr>
          <a:xfrm>
            <a:off x="5017770" y="2268326"/>
            <a:ext cx="1247649" cy="461665"/>
          </a:xfrm>
          <a:prstGeom prst="rect">
            <a:avLst/>
          </a:prstGeom>
          <a:noFill/>
        </p:spPr>
        <p:txBody>
          <a:bodyPr wrap="none" rtlCol="0">
            <a:spAutoFit/>
          </a:bodyPr>
          <a:lstStyle/>
          <a:p>
            <a:r>
              <a:rPr lang="en-US" sz="2400"/>
              <a:t>negative</a:t>
            </a:r>
          </a:p>
        </p:txBody>
      </p:sp>
      <p:sp>
        <p:nvSpPr>
          <p:cNvPr id="8" name="TextBox 7"/>
          <p:cNvSpPr txBox="1"/>
          <p:nvPr/>
        </p:nvSpPr>
        <p:spPr>
          <a:xfrm rot="16200000">
            <a:off x="1439462" y="3342312"/>
            <a:ext cx="1367682" cy="461665"/>
          </a:xfrm>
          <a:prstGeom prst="rect">
            <a:avLst/>
          </a:prstGeom>
          <a:noFill/>
        </p:spPr>
        <p:txBody>
          <a:bodyPr wrap="none" rtlCol="0">
            <a:spAutoFit/>
          </a:bodyPr>
          <a:lstStyle/>
          <a:p>
            <a:r>
              <a:rPr lang="en-US" sz="2400" u="sng"/>
              <a:t>true class</a:t>
            </a:r>
          </a:p>
        </p:txBody>
      </p:sp>
      <p:sp>
        <p:nvSpPr>
          <p:cNvPr id="9" name="TextBox 8"/>
          <p:cNvSpPr txBox="1"/>
          <p:nvPr/>
        </p:nvSpPr>
        <p:spPr>
          <a:xfrm>
            <a:off x="2451249" y="2933389"/>
            <a:ext cx="1162947" cy="461665"/>
          </a:xfrm>
          <a:prstGeom prst="rect">
            <a:avLst/>
          </a:prstGeom>
          <a:noFill/>
        </p:spPr>
        <p:txBody>
          <a:bodyPr wrap="none" rtlCol="0">
            <a:spAutoFit/>
          </a:bodyPr>
          <a:lstStyle/>
          <a:p>
            <a:r>
              <a:rPr lang="en-US" sz="2400"/>
              <a:t>positive</a:t>
            </a:r>
          </a:p>
        </p:txBody>
      </p:sp>
      <p:sp>
        <p:nvSpPr>
          <p:cNvPr id="10" name="TextBox 9"/>
          <p:cNvSpPr txBox="1"/>
          <p:nvPr/>
        </p:nvSpPr>
        <p:spPr>
          <a:xfrm>
            <a:off x="2422539" y="3711572"/>
            <a:ext cx="1247649" cy="461665"/>
          </a:xfrm>
          <a:prstGeom prst="rect">
            <a:avLst/>
          </a:prstGeom>
          <a:noFill/>
        </p:spPr>
        <p:txBody>
          <a:bodyPr wrap="none" rtlCol="0">
            <a:spAutoFit/>
          </a:bodyPr>
          <a:lstStyle/>
          <a:p>
            <a:r>
              <a:rPr lang="en-US" sz="2400"/>
              <a:t>negative</a:t>
            </a:r>
          </a:p>
        </p:txBody>
      </p:sp>
      <p:sp>
        <p:nvSpPr>
          <p:cNvPr id="12" name="TextBox 11"/>
          <p:cNvSpPr txBox="1"/>
          <p:nvPr/>
        </p:nvSpPr>
        <p:spPr>
          <a:xfrm>
            <a:off x="568401" y="5810740"/>
            <a:ext cx="7638524" cy="1015663"/>
          </a:xfrm>
          <a:prstGeom prst="rect">
            <a:avLst/>
          </a:prstGeom>
          <a:noFill/>
        </p:spPr>
        <p:txBody>
          <a:bodyPr wrap="square" rtlCol="0">
            <a:spAutoFit/>
          </a:bodyPr>
          <a:lstStyle/>
          <a:p>
            <a:r>
              <a:rPr lang="en-US" sz="2000" dirty="0">
                <a:sym typeface="Wingdings"/>
              </a:rPr>
              <a:t> A classifier should maximize true positives (TP) and true negatives (TN), and minimize false negatives (FN) and false positives (FP)</a:t>
            </a:r>
            <a:endParaRPr lang="en-US" sz="2000" dirty="0"/>
          </a:p>
        </p:txBody>
      </p:sp>
      <p:sp>
        <p:nvSpPr>
          <p:cNvPr id="13" name="Rectangle 12"/>
          <p:cNvSpPr/>
          <p:nvPr/>
        </p:nvSpPr>
        <p:spPr>
          <a:xfrm>
            <a:off x="552959" y="1369367"/>
            <a:ext cx="2473778" cy="11297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classifiers claims sample is positive (e.g. sick), and it’s correct</a:t>
            </a:r>
          </a:p>
        </p:txBody>
      </p:sp>
      <p:cxnSp>
        <p:nvCxnSpPr>
          <p:cNvPr id="19" name="Straight Arrow Connector 18"/>
          <p:cNvCxnSpPr/>
          <p:nvPr/>
        </p:nvCxnSpPr>
        <p:spPr>
          <a:xfrm>
            <a:off x="3026737" y="2499157"/>
            <a:ext cx="960253" cy="5660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V="1">
            <a:off x="2914650" y="4006938"/>
            <a:ext cx="1072340" cy="4703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a:off x="5975887" y="2408581"/>
            <a:ext cx="584933" cy="613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H="1" flipV="1">
            <a:off x="5975887" y="4006938"/>
            <a:ext cx="584933" cy="4703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6435790" y="1372209"/>
            <a:ext cx="2473778" cy="11297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classifiers claims sample is negative, but it’s actually positive</a:t>
            </a:r>
          </a:p>
        </p:txBody>
      </p:sp>
      <p:sp>
        <p:nvSpPr>
          <p:cNvPr id="17" name="Rectangle 16"/>
          <p:cNvSpPr/>
          <p:nvPr/>
        </p:nvSpPr>
        <p:spPr>
          <a:xfrm>
            <a:off x="6435790" y="4379487"/>
            <a:ext cx="2473778" cy="11297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classifiers claims sample is negative, and it’s correct</a:t>
            </a:r>
          </a:p>
        </p:txBody>
      </p:sp>
      <p:sp>
        <p:nvSpPr>
          <p:cNvPr id="14" name="Rectangle 13"/>
          <p:cNvSpPr/>
          <p:nvPr/>
        </p:nvSpPr>
        <p:spPr>
          <a:xfrm>
            <a:off x="552959" y="4379487"/>
            <a:ext cx="2473778" cy="11297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classifiers claims sample is positive, but it’s actually negative</a:t>
            </a:r>
          </a:p>
        </p:txBody>
      </p:sp>
      <p:sp>
        <p:nvSpPr>
          <p:cNvPr id="20" name="Rectangle 19"/>
          <p:cNvSpPr/>
          <p:nvPr/>
        </p:nvSpPr>
        <p:spPr>
          <a:xfrm>
            <a:off x="6705342" y="2956747"/>
            <a:ext cx="1442185" cy="4839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type II error</a:t>
            </a:r>
          </a:p>
        </p:txBody>
      </p:sp>
      <p:cxnSp>
        <p:nvCxnSpPr>
          <p:cNvPr id="21" name="Straight Arrow Connector 20"/>
          <p:cNvCxnSpPr>
            <a:stCxn id="20" idx="1"/>
          </p:cNvCxnSpPr>
          <p:nvPr/>
        </p:nvCxnSpPr>
        <p:spPr>
          <a:xfrm flipH="1">
            <a:off x="5987153" y="3198745"/>
            <a:ext cx="718189" cy="104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p:cNvSpPr/>
          <p:nvPr/>
        </p:nvSpPr>
        <p:spPr>
          <a:xfrm>
            <a:off x="3621305" y="4935041"/>
            <a:ext cx="1442185" cy="4839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type I error</a:t>
            </a:r>
          </a:p>
        </p:txBody>
      </p:sp>
      <p:cxnSp>
        <p:nvCxnSpPr>
          <p:cNvPr id="24" name="Straight Arrow Connector 23"/>
          <p:cNvCxnSpPr>
            <a:stCxn id="23" idx="0"/>
          </p:cNvCxnSpPr>
          <p:nvPr/>
        </p:nvCxnSpPr>
        <p:spPr>
          <a:xfrm flipH="1" flipV="1">
            <a:off x="4336231" y="4247370"/>
            <a:ext cx="6167" cy="6876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569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animBg="1"/>
      <p:bldP spid="17" grpId="0" animBg="1"/>
      <p:bldP spid="14" grpId="0" animBg="1"/>
      <p:bldP spid="20" grpId="1"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Quality measures (selection)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177608"/>
                <a:ext cx="8229600" cy="4948555"/>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900" dirty="0"/>
                  <a:t>Each of these measures assesses a different aspect of a classifier:</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charset="0"/>
                      </a:rPr>
                      <m:t>S</m:t>
                    </m:r>
                    <m:r>
                      <m:rPr>
                        <m:sty m:val="p"/>
                      </m:rPr>
                      <a:rPr lang="de-DE" sz="2000" b="0" i="0" smtClean="0">
                        <a:latin typeface="Cambria Math" charset="0"/>
                      </a:rPr>
                      <m:t>ensitivity</m:t>
                    </m:r>
                    <m:r>
                      <a:rPr lang="de-DE" sz="2000" b="0" i="1" smtClean="0">
                        <a:latin typeface="Cambria Math" charset="0"/>
                      </a:rPr>
                      <m:t>= </m:t>
                    </m:r>
                    <m:f>
                      <m:fPr>
                        <m:ctrlPr>
                          <a:rPr lang="mr-IN" sz="2000" b="0" i="1" smtClean="0">
                            <a:latin typeface="Cambria Math" panose="02040503050406030204" pitchFamily="18" charset="0"/>
                          </a:rPr>
                        </m:ctrlPr>
                      </m:fPr>
                      <m:num>
                        <m:r>
                          <a:rPr lang="de-DE" sz="2000" b="0" i="1" smtClean="0">
                            <a:latin typeface="Cambria Math" charset="0"/>
                          </a:rPr>
                          <m:t>𝑇𝑃</m:t>
                        </m:r>
                      </m:num>
                      <m:den>
                        <m:r>
                          <a:rPr lang="de-DE" sz="2000" b="0" i="1" smtClean="0">
                            <a:latin typeface="Cambria Math" charset="0"/>
                          </a:rPr>
                          <m:t>𝑃</m:t>
                        </m:r>
                      </m:den>
                    </m:f>
                    <m:r>
                      <a:rPr lang="de-DE" sz="2000" b="0" i="1" smtClean="0">
                        <a:latin typeface="Cambria Math" charset="0"/>
                      </a:rPr>
                      <m:t>=</m:t>
                    </m:r>
                    <m:f>
                      <m:fPr>
                        <m:ctrlPr>
                          <a:rPr lang="mr-IN" sz="2000" b="0" i="1" smtClean="0">
                            <a:latin typeface="Cambria Math" panose="02040503050406030204" pitchFamily="18" charset="0"/>
                          </a:rPr>
                        </m:ctrlPr>
                      </m:fPr>
                      <m:num>
                        <m:r>
                          <a:rPr lang="de-DE" sz="2000" b="0" i="1" smtClean="0">
                            <a:latin typeface="Cambria Math" charset="0"/>
                          </a:rPr>
                          <m:t>𝑇𝑃</m:t>
                        </m:r>
                      </m:num>
                      <m:den>
                        <m:r>
                          <a:rPr lang="de-DE" sz="2000" b="0" i="1" smtClean="0">
                            <a:latin typeface="Cambria Math" charset="0"/>
                          </a:rPr>
                          <m:t>𝑇𝑃</m:t>
                        </m:r>
                        <m:r>
                          <a:rPr lang="de-DE" sz="2000" b="0" i="1" smtClean="0">
                            <a:latin typeface="Cambria Math" charset="0"/>
                          </a:rPr>
                          <m:t>+</m:t>
                        </m:r>
                        <m:r>
                          <a:rPr lang="de-DE" sz="2000" b="0" i="1" smtClean="0">
                            <a:latin typeface="Cambria Math" charset="0"/>
                          </a:rPr>
                          <m:t>𝐹𝑁</m:t>
                        </m:r>
                      </m:den>
                    </m:f>
                  </m:oMath>
                </a14:m>
                <a:r>
                  <a:rPr lang="en-US" sz="2000" dirty="0"/>
                  <a:t> </a:t>
                </a:r>
                <a:br>
                  <a:rPr lang="en-US" sz="2000" dirty="0"/>
                </a:br>
                <a:r>
                  <a:rPr lang="en-US" sz="2000" dirty="0"/>
                  <a:t>	</a:t>
                </a:r>
                <a:r>
                  <a:rPr lang="en-US" sz="1900" dirty="0"/>
                  <a:t>Which fraction of actual positives are captured? </a:t>
                </a:r>
              </a:p>
              <a:p>
                <a:pPr marL="0" lvl="0" indent="0">
                  <a:spcBef>
                    <a:spcPts val="0"/>
                  </a:spcBef>
                  <a:buNone/>
                </a:pPr>
                <a:r>
                  <a:rPr lang="en-US" sz="1900" dirty="0">
                    <a:sym typeface="Wingdings"/>
                  </a:rPr>
                  <a:t>	Also referred to as “recall”, “true positive rate”, “power”</a:t>
                </a:r>
                <a:endParaRPr lang="en-US" sz="1900" dirty="0"/>
              </a:p>
              <a:p>
                <a:pPr marL="0" marR="0" lvl="0" indent="0" defTabSz="914400" eaLnBrk="1" fontAlgn="auto" latinLnBrk="0" hangingPunct="1">
                  <a:lnSpc>
                    <a:spcPct val="100000"/>
                  </a:lnSpc>
                  <a:spcBef>
                    <a:spcPts val="0"/>
                  </a:spcBef>
                  <a:spcAft>
                    <a:spcPts val="0"/>
                  </a:spcAft>
                  <a:buClrTx/>
                  <a:buSzTx/>
                  <a:buFontTx/>
                  <a:buNone/>
                  <a:tabLst/>
                  <a:defRPr/>
                </a:pPr>
                <a:endParaRPr lang="en-US" sz="1900" dirty="0"/>
              </a:p>
              <a:p>
                <a:pPr marL="0" indent="0">
                  <a:spcBef>
                    <a:spcPts val="0"/>
                  </a:spcBef>
                  <a:buNone/>
                </a:pPr>
                <a14:m>
                  <m:oMath xmlns:m="http://schemas.openxmlformats.org/officeDocument/2006/math">
                    <m:r>
                      <m:rPr>
                        <m:sty m:val="p"/>
                      </m:rPr>
                      <a:rPr lang="en-US" sz="2000" b="0" i="0" smtClean="0">
                        <a:latin typeface="Cambria Math" charset="0"/>
                      </a:rPr>
                      <m:t>S</m:t>
                    </m:r>
                    <m:r>
                      <m:rPr>
                        <m:sty m:val="p"/>
                      </m:rPr>
                      <a:rPr lang="de-DE" sz="2000" b="0" i="0" smtClean="0">
                        <a:latin typeface="Cambria Math" charset="0"/>
                      </a:rPr>
                      <m:t>pecificity</m:t>
                    </m:r>
                    <m:r>
                      <a:rPr lang="de-DE" sz="2000" i="1">
                        <a:latin typeface="Cambria Math" charset="0"/>
                      </a:rPr>
                      <m:t>= </m:t>
                    </m:r>
                    <m:f>
                      <m:fPr>
                        <m:ctrlPr>
                          <a:rPr lang="mr-IN" sz="2000" i="1">
                            <a:latin typeface="Cambria Math" panose="02040503050406030204" pitchFamily="18" charset="0"/>
                          </a:rPr>
                        </m:ctrlPr>
                      </m:fPr>
                      <m:num>
                        <m:r>
                          <a:rPr lang="de-DE" sz="2000" i="1">
                            <a:latin typeface="Cambria Math" charset="0"/>
                          </a:rPr>
                          <m:t>𝑇</m:t>
                        </m:r>
                        <m:r>
                          <a:rPr lang="de-DE" sz="2000" b="0" i="1" smtClean="0">
                            <a:latin typeface="Cambria Math" charset="0"/>
                          </a:rPr>
                          <m:t>𝑁</m:t>
                        </m:r>
                      </m:num>
                      <m:den>
                        <m:r>
                          <a:rPr lang="de-DE" sz="2000" b="0" i="1" smtClean="0">
                            <a:latin typeface="Cambria Math" charset="0"/>
                          </a:rPr>
                          <m:t>𝑁</m:t>
                        </m:r>
                      </m:den>
                    </m:f>
                    <m:r>
                      <a:rPr lang="de-DE" sz="2000" i="1">
                        <a:latin typeface="Cambria Math" charset="0"/>
                      </a:rPr>
                      <m:t>=</m:t>
                    </m:r>
                    <m:f>
                      <m:fPr>
                        <m:ctrlPr>
                          <a:rPr lang="mr-IN" sz="2000" i="1">
                            <a:latin typeface="Cambria Math" panose="02040503050406030204" pitchFamily="18" charset="0"/>
                          </a:rPr>
                        </m:ctrlPr>
                      </m:fPr>
                      <m:num>
                        <m:r>
                          <a:rPr lang="de-DE" sz="2000" i="1">
                            <a:latin typeface="Cambria Math" charset="0"/>
                          </a:rPr>
                          <m:t>𝑇</m:t>
                        </m:r>
                        <m:r>
                          <a:rPr lang="de-DE" sz="2000" b="0" i="1" smtClean="0">
                            <a:latin typeface="Cambria Math" charset="0"/>
                          </a:rPr>
                          <m:t>𝑁</m:t>
                        </m:r>
                      </m:num>
                      <m:den>
                        <m:r>
                          <a:rPr lang="de-DE" sz="2000" i="1">
                            <a:latin typeface="Cambria Math" charset="0"/>
                          </a:rPr>
                          <m:t>𝑇</m:t>
                        </m:r>
                        <m:r>
                          <a:rPr lang="de-DE" sz="2000" b="0" i="1" smtClean="0">
                            <a:latin typeface="Cambria Math" charset="0"/>
                          </a:rPr>
                          <m:t>𝑁</m:t>
                        </m:r>
                        <m:r>
                          <a:rPr lang="de-DE" sz="2000" i="1">
                            <a:latin typeface="Cambria Math" charset="0"/>
                          </a:rPr>
                          <m:t>+</m:t>
                        </m:r>
                        <m:r>
                          <a:rPr lang="de-DE" sz="2000" i="1">
                            <a:latin typeface="Cambria Math" charset="0"/>
                          </a:rPr>
                          <m:t>𝐹𝑃</m:t>
                        </m:r>
                      </m:den>
                    </m:f>
                  </m:oMath>
                </a14:m>
                <a:r>
                  <a:rPr lang="en-US" sz="2000" dirty="0"/>
                  <a:t> </a:t>
                </a:r>
                <a:br>
                  <a:rPr lang="en-US" sz="2000" dirty="0"/>
                </a:br>
                <a:r>
                  <a:rPr lang="en-US" sz="2000" dirty="0"/>
                  <a:t>	</a:t>
                </a:r>
                <a:r>
                  <a:rPr lang="en-US" sz="1900" dirty="0"/>
                  <a:t>Which fraction of actual negatives are captured?</a:t>
                </a:r>
                <a:br>
                  <a:rPr lang="en-US" sz="1900" dirty="0"/>
                </a:br>
                <a:r>
                  <a:rPr lang="en-US" sz="1900" dirty="0"/>
                  <a:t>	A</a:t>
                </a:r>
                <a:r>
                  <a:rPr lang="en-US" sz="1900" dirty="0">
                    <a:sym typeface="Wingdings"/>
                  </a:rPr>
                  <a:t>lso “true negative rate”; “sensitivity of the negative class”</a:t>
                </a:r>
              </a:p>
              <a:p>
                <a:pPr marL="0" indent="0">
                  <a:spcBef>
                    <a:spcPts val="0"/>
                  </a:spcBef>
                  <a:buNone/>
                </a:pPr>
                <a:endParaRPr lang="en-US" sz="2000" dirty="0">
                  <a:sym typeface="Wingdings"/>
                </a:endParaRPr>
              </a:p>
              <a:p>
                <a:pPr marL="0" indent="0">
                  <a:spcBef>
                    <a:spcPts val="0"/>
                  </a:spcBef>
                  <a:buNone/>
                </a:pPr>
                <a14:m>
                  <m:oMath xmlns:m="http://schemas.openxmlformats.org/officeDocument/2006/math">
                    <m:r>
                      <m:rPr>
                        <m:sty m:val="p"/>
                      </m:rPr>
                      <a:rPr lang="en-US" sz="2000" b="0" i="0" smtClean="0">
                        <a:latin typeface="Cambria Math" charset="0"/>
                        <a:sym typeface="Wingdings"/>
                      </a:rPr>
                      <m:t>P</m:t>
                    </m:r>
                    <m:r>
                      <m:rPr>
                        <m:sty m:val="p"/>
                      </m:rPr>
                      <a:rPr lang="de-DE" sz="2000" b="0" i="0" smtClean="0">
                        <a:latin typeface="Cambria Math" charset="0"/>
                        <a:sym typeface="Wingdings"/>
                      </a:rPr>
                      <m:t>ositive</m:t>
                    </m:r>
                    <m:r>
                      <a:rPr lang="de-DE" sz="2000" b="0" i="0" smtClean="0">
                        <a:latin typeface="Cambria Math" charset="0"/>
                        <a:sym typeface="Wingdings"/>
                      </a:rPr>
                      <m:t> </m:t>
                    </m:r>
                    <m:r>
                      <m:rPr>
                        <m:sty m:val="p"/>
                      </m:rPr>
                      <a:rPr lang="de-DE" sz="2000" b="0" i="0" smtClean="0">
                        <a:latin typeface="Cambria Math" charset="0"/>
                        <a:sym typeface="Wingdings"/>
                      </a:rPr>
                      <m:t>predictive</m:t>
                    </m:r>
                    <m:r>
                      <a:rPr lang="de-DE" sz="2000" b="0" i="0" smtClean="0">
                        <a:latin typeface="Cambria Math" charset="0"/>
                        <a:sym typeface="Wingdings"/>
                      </a:rPr>
                      <m:t> </m:t>
                    </m:r>
                    <m:r>
                      <m:rPr>
                        <m:sty m:val="p"/>
                      </m:rPr>
                      <a:rPr lang="de-DE" sz="2000" b="0" i="0" smtClean="0">
                        <a:latin typeface="Cambria Math" charset="0"/>
                        <a:sym typeface="Wingdings"/>
                      </a:rPr>
                      <m:t>value</m:t>
                    </m:r>
                    <m:r>
                      <a:rPr lang="de-DE" sz="2000" b="0" i="0" smtClean="0">
                        <a:latin typeface="Cambria Math" charset="0"/>
                        <a:sym typeface="Wingdings"/>
                      </a:rPr>
                      <m:t> </m:t>
                    </m:r>
                    <m:d>
                      <m:dPr>
                        <m:ctrlPr>
                          <a:rPr lang="de-DE" sz="2000" b="0" i="1" smtClean="0">
                            <a:latin typeface="Cambria Math" panose="02040503050406030204" pitchFamily="18" charset="0"/>
                            <a:sym typeface="Wingdings"/>
                          </a:rPr>
                        </m:ctrlPr>
                      </m:dPr>
                      <m:e>
                        <m:r>
                          <m:rPr>
                            <m:sty m:val="p"/>
                          </m:rPr>
                          <a:rPr lang="de-DE" sz="2000" b="0" i="0" smtClean="0">
                            <a:latin typeface="Cambria Math" charset="0"/>
                            <a:sym typeface="Wingdings"/>
                          </a:rPr>
                          <m:t>PPV</m:t>
                        </m:r>
                      </m:e>
                    </m:d>
                    <m:r>
                      <a:rPr lang="de-DE" sz="2000" b="0" i="1" smtClean="0">
                        <a:latin typeface="Cambria Math" charset="0"/>
                        <a:sym typeface="Wingdings"/>
                      </a:rPr>
                      <m:t>= </m:t>
                    </m:r>
                    <m:f>
                      <m:fPr>
                        <m:ctrlPr>
                          <a:rPr lang="mr-IN" sz="2000" b="0" i="1" smtClean="0">
                            <a:latin typeface="Cambria Math" panose="02040503050406030204" pitchFamily="18" charset="0"/>
                            <a:sym typeface="Wingdings"/>
                          </a:rPr>
                        </m:ctrlPr>
                      </m:fPr>
                      <m:num>
                        <m:r>
                          <a:rPr lang="de-DE" sz="2000" b="0" i="1" smtClean="0">
                            <a:latin typeface="Cambria Math" charset="0"/>
                            <a:sym typeface="Wingdings"/>
                          </a:rPr>
                          <m:t>𝑇𝑃</m:t>
                        </m:r>
                      </m:num>
                      <m:den>
                        <m:r>
                          <a:rPr lang="de-DE" sz="2000" b="0" i="1" smtClean="0">
                            <a:latin typeface="Cambria Math" charset="0"/>
                            <a:sym typeface="Wingdings"/>
                          </a:rPr>
                          <m:t>𝑇𝑃</m:t>
                        </m:r>
                        <m:r>
                          <a:rPr lang="de-DE" sz="2000" b="0" i="1" smtClean="0">
                            <a:latin typeface="Cambria Math" charset="0"/>
                            <a:sym typeface="Wingdings"/>
                          </a:rPr>
                          <m:t>+</m:t>
                        </m:r>
                        <m:r>
                          <a:rPr lang="de-DE" sz="2000" b="0" i="1" smtClean="0">
                            <a:latin typeface="Cambria Math" charset="0"/>
                            <a:sym typeface="Wingdings"/>
                          </a:rPr>
                          <m:t>𝐹𝑃</m:t>
                        </m:r>
                      </m:den>
                    </m:f>
                    <m:r>
                      <a:rPr lang="de-DE" sz="2000" b="0" i="1" smtClean="0">
                        <a:latin typeface="Cambria Math" charset="0"/>
                        <a:sym typeface="Wingdings"/>
                      </a:rPr>
                      <m:t>   </m:t>
                    </m:r>
                  </m:oMath>
                </a14:m>
                <a:r>
                  <a:rPr lang="de-DE" sz="2000" dirty="0">
                    <a:sym typeface="Wingdings"/>
                  </a:rPr>
                  <a:t> </a:t>
                </a:r>
                <a:br>
                  <a:rPr lang="de-DE" sz="2000" dirty="0">
                    <a:sym typeface="Wingdings"/>
                  </a:rPr>
                </a:br>
                <a:r>
                  <a:rPr lang="de-DE" sz="2000" dirty="0">
                    <a:sym typeface="Wingdings"/>
                  </a:rPr>
                  <a:t>	</a:t>
                </a:r>
                <a:r>
                  <a:rPr lang="en-US" sz="1900" dirty="0">
                    <a:sym typeface="Wingdings"/>
                  </a:rPr>
                  <a:t>Which fraction of claimed positives are correct?</a:t>
                </a:r>
                <a:br>
                  <a:rPr lang="en-US" sz="1900" dirty="0">
                    <a:sym typeface="Wingdings"/>
                  </a:rPr>
                </a:br>
                <a:r>
                  <a:rPr lang="en-US" sz="1900" dirty="0">
                    <a:sym typeface="Wingdings"/>
                  </a:rPr>
                  <a:t>	Also known as “precision”</a:t>
                </a:r>
              </a:p>
              <a:p>
                <a:pPr marL="0" indent="0">
                  <a:spcBef>
                    <a:spcPts val="0"/>
                  </a:spcBef>
                  <a:buNone/>
                </a:pPr>
                <a:endParaRPr lang="en-US" sz="2000" dirty="0">
                  <a:sym typeface="Wingdings"/>
                </a:endParaRPr>
              </a:p>
              <a:p>
                <a:pPr marL="0" indent="0">
                  <a:spcBef>
                    <a:spcPts val="0"/>
                  </a:spcBef>
                  <a:buNone/>
                </a:pPr>
                <a:r>
                  <a:rPr lang="en-US" sz="1900" dirty="0">
                    <a:sym typeface="Wingdings"/>
                  </a:rPr>
                  <a:t>In the hypothesis testing context:</a:t>
                </a:r>
              </a:p>
              <a:p>
                <a:pPr marL="0" indent="0">
                  <a:spcBef>
                    <a:spcPts val="0"/>
                  </a:spcBef>
                  <a:buNone/>
                </a:pPr>
                <a14:m>
                  <m:oMath xmlns:m="http://schemas.openxmlformats.org/officeDocument/2006/math">
                    <m:r>
                      <m:rPr>
                        <m:sty m:val="p"/>
                      </m:rPr>
                      <a:rPr lang="en-US" sz="2000" b="0" i="0" smtClean="0">
                        <a:latin typeface="Cambria Math" charset="0"/>
                        <a:sym typeface="Wingdings"/>
                      </a:rPr>
                      <m:t>F</m:t>
                    </m:r>
                    <m:r>
                      <m:rPr>
                        <m:sty m:val="p"/>
                      </m:rPr>
                      <a:rPr lang="de-DE" sz="2000" b="0" i="0" smtClean="0">
                        <a:latin typeface="Cambria Math" charset="0"/>
                        <a:sym typeface="Wingdings"/>
                      </a:rPr>
                      <m:t>alse</m:t>
                    </m:r>
                    <m:r>
                      <a:rPr lang="de-DE" sz="2000" b="0" i="0" smtClean="0">
                        <a:latin typeface="Cambria Math" charset="0"/>
                        <a:sym typeface="Wingdings"/>
                      </a:rPr>
                      <m:t> </m:t>
                    </m:r>
                    <m:r>
                      <m:rPr>
                        <m:sty m:val="p"/>
                      </m:rPr>
                      <a:rPr lang="de-DE" sz="2000" b="0" i="0" smtClean="0">
                        <a:latin typeface="Cambria Math" charset="0"/>
                        <a:sym typeface="Wingdings"/>
                      </a:rPr>
                      <m:t>discovery</m:t>
                    </m:r>
                    <m:r>
                      <a:rPr lang="de-DE" sz="2000" b="0" i="0" smtClean="0">
                        <a:latin typeface="Cambria Math" charset="0"/>
                        <a:sym typeface="Wingdings"/>
                      </a:rPr>
                      <m:t> </m:t>
                    </m:r>
                    <m:r>
                      <m:rPr>
                        <m:sty m:val="p"/>
                      </m:rPr>
                      <a:rPr lang="de-DE" sz="2000" b="0" i="0" smtClean="0">
                        <a:latin typeface="Cambria Math" charset="0"/>
                        <a:sym typeface="Wingdings"/>
                      </a:rPr>
                      <m:t>rate</m:t>
                    </m:r>
                    <m:r>
                      <a:rPr lang="de-DE" sz="2000" b="0" i="1" smtClean="0">
                        <a:latin typeface="Cambria Math" charset="0"/>
                        <a:sym typeface="Wingdings"/>
                      </a:rPr>
                      <m:t> </m:t>
                    </m:r>
                    <m:d>
                      <m:dPr>
                        <m:ctrlPr>
                          <a:rPr lang="de-DE" sz="2000" i="1">
                            <a:latin typeface="Cambria Math" panose="02040503050406030204" pitchFamily="18" charset="0"/>
                            <a:sym typeface="Wingdings"/>
                          </a:rPr>
                        </m:ctrlPr>
                      </m:dPr>
                      <m:e>
                        <m:r>
                          <m:rPr>
                            <m:sty m:val="p"/>
                          </m:rPr>
                          <a:rPr lang="de-DE" sz="2000" b="0" i="0" smtClean="0">
                            <a:latin typeface="Cambria Math" charset="0"/>
                            <a:sym typeface="Wingdings"/>
                          </a:rPr>
                          <m:t>FDR</m:t>
                        </m:r>
                      </m:e>
                    </m:d>
                    <m:r>
                      <a:rPr lang="de-DE" sz="2000" i="1">
                        <a:latin typeface="Cambria Math" charset="0"/>
                        <a:sym typeface="Wingdings"/>
                      </a:rPr>
                      <m:t>=</m:t>
                    </m:r>
                    <m:r>
                      <m:rPr>
                        <m:sty m:val="p"/>
                      </m:rPr>
                      <a:rPr lang="en-US" sz="2000">
                        <a:latin typeface="Cambria Math" panose="02040503050406030204" pitchFamily="18" charset="0"/>
                        <a:sym typeface="Wingdings"/>
                      </a:rPr>
                      <m:t>E</m:t>
                    </m:r>
                    <m:r>
                      <a:rPr lang="en-US" sz="2000">
                        <a:latin typeface="Cambria Math" panose="02040503050406030204" pitchFamily="18" charset="0"/>
                        <a:sym typeface="Wingdings"/>
                      </a:rPr>
                      <m:t> </m:t>
                    </m:r>
                    <m:d>
                      <m:dPr>
                        <m:begChr m:val="["/>
                        <m:endChr m:val="]"/>
                        <m:ctrlPr>
                          <a:rPr lang="en-US" sz="2000" i="1">
                            <a:latin typeface="Cambria Math" panose="02040503050406030204" pitchFamily="18" charset="0"/>
                            <a:sym typeface="Wingdings"/>
                          </a:rPr>
                        </m:ctrlPr>
                      </m:dPr>
                      <m:e>
                        <m:r>
                          <a:rPr lang="en-US" sz="2000" i="1">
                            <a:latin typeface="Cambria Math" panose="02040503050406030204" pitchFamily="18" charset="0"/>
                            <a:sym typeface="Wingdings"/>
                          </a:rPr>
                          <m:t> </m:t>
                        </m:r>
                        <m:f>
                          <m:fPr>
                            <m:ctrlPr>
                              <a:rPr lang="mr-IN" sz="2000" i="1">
                                <a:latin typeface="Cambria Math" panose="02040503050406030204" pitchFamily="18" charset="0"/>
                                <a:sym typeface="Wingdings"/>
                              </a:rPr>
                            </m:ctrlPr>
                          </m:fPr>
                          <m:num>
                            <m:r>
                              <a:rPr lang="en-US" sz="2000" b="0" i="1" smtClean="0">
                                <a:latin typeface="Cambria Math" panose="02040503050406030204" pitchFamily="18" charset="0"/>
                                <a:sym typeface="Wingdings"/>
                              </a:rPr>
                              <m:t>𝐹</m:t>
                            </m:r>
                            <m:r>
                              <a:rPr lang="de-DE" sz="2000" i="1">
                                <a:latin typeface="Cambria Math" charset="0"/>
                                <a:sym typeface="Wingdings"/>
                              </a:rPr>
                              <m:t>𝑃</m:t>
                            </m:r>
                          </m:num>
                          <m:den>
                            <m:r>
                              <a:rPr lang="de-DE" sz="2000" i="1">
                                <a:latin typeface="Cambria Math" charset="0"/>
                                <a:sym typeface="Wingdings"/>
                              </a:rPr>
                              <m:t>𝑇𝑃</m:t>
                            </m:r>
                            <m:r>
                              <a:rPr lang="de-DE" sz="2000" i="1">
                                <a:latin typeface="Cambria Math" charset="0"/>
                                <a:sym typeface="Wingdings"/>
                              </a:rPr>
                              <m:t>+</m:t>
                            </m:r>
                            <m:r>
                              <a:rPr lang="de-DE" sz="2000" i="1">
                                <a:latin typeface="Cambria Math" charset="0"/>
                                <a:sym typeface="Wingdings"/>
                              </a:rPr>
                              <m:t>𝐹𝑃</m:t>
                            </m:r>
                          </m:den>
                        </m:f>
                      </m:e>
                    </m:d>
                    <m:r>
                      <a:rPr lang="en-US" sz="2000" b="0" i="1" smtClean="0">
                        <a:latin typeface="Cambria Math" panose="02040503050406030204" pitchFamily="18" charset="0"/>
                        <a:sym typeface="Wingdings"/>
                      </a:rPr>
                      <m:t>= </m:t>
                    </m:r>
                    <m:r>
                      <m:rPr>
                        <m:sty m:val="p"/>
                      </m:rPr>
                      <a:rPr lang="en-US" sz="2000" b="0" i="0" smtClean="0">
                        <a:latin typeface="Cambria Math" panose="02040503050406030204" pitchFamily="18" charset="0"/>
                        <a:sym typeface="Wingdings"/>
                      </a:rPr>
                      <m:t>E</m:t>
                    </m:r>
                    <m:r>
                      <a:rPr lang="en-US" sz="2000" b="0" i="0" smtClean="0">
                        <a:latin typeface="Cambria Math" panose="02040503050406030204" pitchFamily="18" charset="0"/>
                        <a:sym typeface="Wingdings"/>
                      </a:rPr>
                      <m:t> </m:t>
                    </m:r>
                    <m:r>
                      <a:rPr lang="en-US" sz="2000" b="0" i="1" smtClean="0">
                        <a:latin typeface="Cambria Math" panose="02040503050406030204" pitchFamily="18" charset="0"/>
                        <a:sym typeface="Wingdings"/>
                      </a:rPr>
                      <m:t>[ </m:t>
                    </m:r>
                    <m:r>
                      <a:rPr lang="de-DE" sz="2000" b="0" i="1" smtClean="0">
                        <a:latin typeface="Cambria Math" charset="0"/>
                        <a:sym typeface="Wingdings"/>
                      </a:rPr>
                      <m:t>1−</m:t>
                    </m:r>
                    <m:f>
                      <m:fPr>
                        <m:ctrlPr>
                          <a:rPr lang="mr-IN" sz="2000" i="1">
                            <a:latin typeface="Cambria Math" panose="02040503050406030204" pitchFamily="18" charset="0"/>
                            <a:sym typeface="Wingdings"/>
                          </a:rPr>
                        </m:ctrlPr>
                      </m:fPr>
                      <m:num>
                        <m:r>
                          <a:rPr lang="de-DE" sz="2000" i="1">
                            <a:latin typeface="Cambria Math" charset="0"/>
                            <a:sym typeface="Wingdings"/>
                          </a:rPr>
                          <m:t>𝑇𝑃</m:t>
                        </m:r>
                      </m:num>
                      <m:den>
                        <m:r>
                          <a:rPr lang="de-DE" sz="2000" i="1">
                            <a:latin typeface="Cambria Math" charset="0"/>
                            <a:sym typeface="Wingdings"/>
                          </a:rPr>
                          <m:t>𝑇𝑃</m:t>
                        </m:r>
                        <m:r>
                          <a:rPr lang="de-DE" sz="2000" i="1">
                            <a:latin typeface="Cambria Math" charset="0"/>
                            <a:sym typeface="Wingdings"/>
                          </a:rPr>
                          <m:t>+</m:t>
                        </m:r>
                        <m:r>
                          <a:rPr lang="de-DE" sz="2000" i="1">
                            <a:latin typeface="Cambria Math" charset="0"/>
                            <a:sym typeface="Wingdings"/>
                          </a:rPr>
                          <m:t>𝐹𝑃</m:t>
                        </m:r>
                      </m:den>
                    </m:f>
                    <m:r>
                      <a:rPr lang="en-US" sz="2000" b="0" i="1" smtClean="0">
                        <a:latin typeface="Cambria Math" panose="02040503050406030204" pitchFamily="18" charset="0"/>
                        <a:sym typeface="Wingdings"/>
                      </a:rPr>
                      <m:t>]</m:t>
                    </m:r>
                    <m:r>
                      <a:rPr lang="de-DE" sz="2000" b="0" i="1" smtClean="0">
                        <a:latin typeface="Cambria Math" charset="0"/>
                        <a:sym typeface="Wingdings"/>
                      </a:rPr>
                      <m:t>=1−</m:t>
                    </m:r>
                    <m:r>
                      <m:rPr>
                        <m:sty m:val="p"/>
                      </m:rPr>
                      <a:rPr lang="en-US" sz="2000" b="0" i="0" smtClean="0">
                        <a:latin typeface="Cambria Math" panose="02040503050406030204" pitchFamily="18" charset="0"/>
                        <a:sym typeface="Wingdings"/>
                      </a:rPr>
                      <m:t>E</m:t>
                    </m:r>
                    <m:r>
                      <a:rPr lang="en-US" sz="2000" b="0" i="0" smtClean="0">
                        <a:latin typeface="Cambria Math" panose="02040503050406030204" pitchFamily="18" charset="0"/>
                        <a:sym typeface="Wingdings"/>
                      </a:rPr>
                      <m:t>[</m:t>
                    </m:r>
                    <m:r>
                      <m:rPr>
                        <m:sty m:val="p"/>
                      </m:rPr>
                      <a:rPr lang="de-DE" sz="2000" b="0" i="0" smtClean="0">
                        <a:latin typeface="Cambria Math" charset="0"/>
                        <a:sym typeface="Wingdings"/>
                      </a:rPr>
                      <m:t>PPV</m:t>
                    </m:r>
                    <m:r>
                      <a:rPr lang="en-US" sz="2000" b="0" i="0" smtClean="0">
                        <a:latin typeface="Cambria Math" panose="02040503050406030204" pitchFamily="18" charset="0"/>
                        <a:sym typeface="Wingdings"/>
                      </a:rPr>
                      <m:t>]</m:t>
                    </m:r>
                  </m:oMath>
                </a14:m>
                <a:r>
                  <a:rPr lang="en-US" sz="2000" dirty="0">
                    <a:sym typeface="Wingdings"/>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177608"/>
                <a:ext cx="8229600" cy="4948555"/>
              </a:xfrm>
              <a:blipFill>
                <a:blip r:embed="rId2"/>
                <a:stretch>
                  <a:fillRect l="-617" t="-1282"/>
                </a:stretch>
              </a:blipFill>
            </p:spPr>
            <p:txBody>
              <a:bodyPr/>
              <a:lstStyle/>
              <a:p>
                <a:r>
                  <a:rPr lang="de-DE">
                    <a:noFill/>
                  </a:rPr>
                  <a:t> </a:t>
                </a:r>
              </a:p>
            </p:txBody>
          </p:sp>
        </mc:Fallback>
      </mc:AlternateContent>
    </p:spTree>
    <p:extLst>
      <p:ext uri="{BB962C8B-B14F-4D97-AF65-F5344CB8AC3E}">
        <p14:creationId xmlns:p14="http://schemas.microsoft.com/office/powerpoint/2010/main" val="33505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109873"/>
                <a:ext cx="8229600" cy="494855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One popular measure is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lvl="0" indent="0">
                  <a:spcBef>
                    <a:spcPts val="0"/>
                  </a:spcBef>
                  <a:buNone/>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charset="0"/>
                        </a:rPr>
                        <m:t>A</m:t>
                      </m:r>
                      <m:r>
                        <m:rPr>
                          <m:sty m:val="p"/>
                        </m:rPr>
                        <a:rPr lang="de-DE" sz="2000" b="0" i="0">
                          <a:latin typeface="Cambria Math" charset="0"/>
                        </a:rPr>
                        <m:t>ccuracy</m:t>
                      </m:r>
                      <m:r>
                        <a:rPr lang="de-DE" sz="2000" i="1">
                          <a:latin typeface="Cambria Math" charset="0"/>
                        </a:rPr>
                        <m:t>= </m:t>
                      </m:r>
                      <m:f>
                        <m:fPr>
                          <m:ctrlPr>
                            <a:rPr lang="mr-IN" sz="2000" i="1">
                              <a:latin typeface="Cambria Math" panose="02040503050406030204" pitchFamily="18" charset="0"/>
                            </a:rPr>
                          </m:ctrlPr>
                        </m:fPr>
                        <m:num>
                          <m:r>
                            <a:rPr lang="de-DE" sz="2000" i="1">
                              <a:latin typeface="Cambria Math" charset="0"/>
                            </a:rPr>
                            <m:t>𝑇𝑃</m:t>
                          </m:r>
                          <m:r>
                            <a:rPr lang="de-DE" sz="2000" b="0" i="1">
                              <a:latin typeface="Cambria Math" charset="0"/>
                            </a:rPr>
                            <m:t>+</m:t>
                          </m:r>
                          <m:r>
                            <a:rPr lang="de-DE" sz="2000" b="0" i="1">
                              <a:latin typeface="Cambria Math" charset="0"/>
                            </a:rPr>
                            <m:t>𝑇𝑁</m:t>
                          </m:r>
                        </m:num>
                        <m:den>
                          <m:r>
                            <a:rPr lang="de-DE" sz="2000" b="0" i="1">
                              <a:latin typeface="Cambria Math" charset="0"/>
                            </a:rPr>
                            <m:t>𝑇𝑃</m:t>
                          </m:r>
                          <m:r>
                            <a:rPr lang="de-DE" sz="2000" b="0" i="1">
                              <a:latin typeface="Cambria Math" charset="0"/>
                            </a:rPr>
                            <m:t>+</m:t>
                          </m:r>
                          <m:r>
                            <a:rPr lang="de-DE" sz="2000" b="0" i="1">
                              <a:latin typeface="Cambria Math" charset="0"/>
                            </a:rPr>
                            <m:t>𝐹𝑁</m:t>
                          </m:r>
                          <m:r>
                            <a:rPr lang="de-DE" sz="2000" b="0" i="1">
                              <a:latin typeface="Cambria Math" charset="0"/>
                            </a:rPr>
                            <m:t>+</m:t>
                          </m:r>
                          <m:r>
                            <a:rPr lang="de-DE" sz="2000" b="0" i="1">
                              <a:latin typeface="Cambria Math" charset="0"/>
                            </a:rPr>
                            <m:t>𝐹𝑃</m:t>
                          </m:r>
                          <m:r>
                            <a:rPr lang="de-DE" sz="2000" b="0" i="1">
                              <a:latin typeface="Cambria Math" charset="0"/>
                            </a:rPr>
                            <m:t>+</m:t>
                          </m:r>
                          <m:r>
                            <a:rPr lang="de-DE" sz="2000" b="0" i="1">
                              <a:latin typeface="Cambria Math" charset="0"/>
                            </a:rPr>
                            <m:t>𝑇𝑁</m:t>
                          </m:r>
                        </m:den>
                      </m:f>
                    </m:oMath>
                  </m:oMathPara>
                </a14:m>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sym typeface="Wingdings"/>
                  </a:rPr>
                  <a:t>i.e., simply the fraction of correct predictions.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sym typeface="Wingdings"/>
                  </a:rPr>
                  <a:t>This measure can be quite problematic, why?</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indent="0">
                  <a:lnSpc>
                    <a:spcPct val="120000"/>
                  </a:lnSpc>
                  <a:buNone/>
                </a:pPr>
                <a:r>
                  <a:rPr lang="en-US" sz="2000" dirty="0"/>
                  <a:t>A. It does not assess the quality of the classifier.</a:t>
                </a:r>
              </a:p>
              <a:p>
                <a:pPr marL="0" indent="0">
                  <a:lnSpc>
                    <a:spcPct val="120000"/>
                  </a:lnSpc>
                  <a:buNone/>
                </a:pPr>
                <a:r>
                  <a:rPr lang="en-US" sz="2000" dirty="0"/>
                  <a:t>B. The denominator can become zero and the fraction is invalid.</a:t>
                </a:r>
              </a:p>
              <a:p>
                <a:pPr marL="0" indent="0">
                  <a:lnSpc>
                    <a:spcPct val="120000"/>
                  </a:lnSpc>
                  <a:buNone/>
                </a:pPr>
                <a:r>
                  <a:rPr lang="en-US" sz="2000" dirty="0"/>
                  <a:t>C. The measure is misleading for unequal class distributions.</a:t>
                </a:r>
              </a:p>
              <a:p>
                <a:pPr marL="0" indent="0">
                  <a:lnSpc>
                    <a:spcPct val="120000"/>
                  </a:lnSpc>
                  <a:buNone/>
                </a:pPr>
                <a:r>
                  <a:rPr lang="en-US" sz="2000" dirty="0"/>
                  <a:t>D. None of the above, it’s actually a very good measure.</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109873"/>
                <a:ext cx="8229600" cy="4948555"/>
              </a:xfrm>
              <a:blipFill>
                <a:blip r:embed="rId2"/>
                <a:stretch>
                  <a:fillRect l="-772" t="-512"/>
                </a:stretch>
              </a:blipFill>
            </p:spPr>
            <p:txBody>
              <a:bodyPr/>
              <a:lstStyle/>
              <a:p>
                <a:r>
                  <a:rPr lang="de-DE">
                    <a:noFill/>
                  </a:rPr>
                  <a:t> </a:t>
                </a:r>
              </a:p>
            </p:txBody>
          </p:sp>
        </mc:Fallback>
      </mc:AlternateContent>
    </p:spTree>
    <p:extLst>
      <p:ext uri="{BB962C8B-B14F-4D97-AF65-F5344CB8AC3E}">
        <p14:creationId xmlns:p14="http://schemas.microsoft.com/office/powerpoint/2010/main" val="21920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09873"/>
                <a:ext cx="8229600" cy="4948555"/>
              </a:xfrm>
            </p:spPr>
            <p:txBody>
              <a:bodyPr>
                <a:normAutofit/>
              </a:bodyPr>
              <a:lstStyle/>
              <a:p>
                <a:pPr marL="0" lvl="0" indent="0">
                  <a:spcBef>
                    <a:spcPts val="0"/>
                  </a:spcBef>
                  <a:buNone/>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charset="0"/>
                        </a:rPr>
                        <m:t>A</m:t>
                      </m:r>
                      <m:r>
                        <m:rPr>
                          <m:sty m:val="p"/>
                        </m:rPr>
                        <a:rPr lang="de-DE" sz="2000" b="0" i="0">
                          <a:latin typeface="Cambria Math" charset="0"/>
                        </a:rPr>
                        <m:t>ccuracy</m:t>
                      </m:r>
                      <m:r>
                        <a:rPr lang="de-DE" sz="2000" i="1">
                          <a:latin typeface="Cambria Math" charset="0"/>
                        </a:rPr>
                        <m:t>= </m:t>
                      </m:r>
                      <m:f>
                        <m:fPr>
                          <m:ctrlPr>
                            <a:rPr lang="mr-IN" sz="2000" i="1">
                              <a:latin typeface="Cambria Math" panose="02040503050406030204" pitchFamily="18" charset="0"/>
                            </a:rPr>
                          </m:ctrlPr>
                        </m:fPr>
                        <m:num>
                          <m:r>
                            <a:rPr lang="de-DE" sz="2000" i="1">
                              <a:latin typeface="Cambria Math" charset="0"/>
                            </a:rPr>
                            <m:t>𝑇𝑃</m:t>
                          </m:r>
                          <m:r>
                            <a:rPr lang="de-DE" sz="2000" b="0" i="1">
                              <a:latin typeface="Cambria Math" charset="0"/>
                            </a:rPr>
                            <m:t>+</m:t>
                          </m:r>
                          <m:r>
                            <a:rPr lang="de-DE" sz="2000" b="0" i="1">
                              <a:latin typeface="Cambria Math" charset="0"/>
                            </a:rPr>
                            <m:t>𝑇𝑁</m:t>
                          </m:r>
                        </m:num>
                        <m:den>
                          <m:r>
                            <a:rPr lang="de-DE" sz="2000" b="0" i="1">
                              <a:latin typeface="Cambria Math" charset="0"/>
                            </a:rPr>
                            <m:t>𝑇𝑃</m:t>
                          </m:r>
                          <m:r>
                            <a:rPr lang="de-DE" sz="2000" b="0" i="1">
                              <a:latin typeface="Cambria Math" charset="0"/>
                            </a:rPr>
                            <m:t>+</m:t>
                          </m:r>
                          <m:r>
                            <a:rPr lang="de-DE" sz="2000" b="0" i="1">
                              <a:latin typeface="Cambria Math" charset="0"/>
                            </a:rPr>
                            <m:t>𝐹𝑁</m:t>
                          </m:r>
                          <m:r>
                            <a:rPr lang="de-DE" sz="2000" b="0" i="1">
                              <a:latin typeface="Cambria Math" charset="0"/>
                            </a:rPr>
                            <m:t>+</m:t>
                          </m:r>
                          <m:r>
                            <a:rPr lang="de-DE" sz="2000" b="0" i="1">
                              <a:latin typeface="Cambria Math" charset="0"/>
                            </a:rPr>
                            <m:t>𝐹𝑃</m:t>
                          </m:r>
                          <m:r>
                            <a:rPr lang="de-DE" sz="2000" b="0" i="1">
                              <a:latin typeface="Cambria Math" charset="0"/>
                            </a:rPr>
                            <m:t>+</m:t>
                          </m:r>
                          <m:r>
                            <a:rPr lang="de-DE" sz="2000" b="0" i="1">
                              <a:latin typeface="Cambria Math" charset="0"/>
                            </a:rPr>
                            <m:t>𝑇𝑁</m:t>
                          </m:r>
                        </m:den>
                      </m:f>
                    </m:oMath>
                  </m:oMathPara>
                </a14:m>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sym typeface="Wingdings"/>
                  </a:rPr>
                  <a:t>This measure can be quite problematic, why?</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indent="0">
                  <a:lnSpc>
                    <a:spcPct val="120000"/>
                  </a:lnSpc>
                  <a:buNone/>
                </a:pPr>
                <a:r>
                  <a:rPr lang="en-US" sz="2000" dirty="0"/>
                  <a:t>A. It does not assess the quality of the classifier.</a:t>
                </a:r>
              </a:p>
              <a:p>
                <a:pPr marL="0" indent="0">
                  <a:lnSpc>
                    <a:spcPct val="120000"/>
                  </a:lnSpc>
                  <a:buNone/>
                </a:pPr>
                <a:r>
                  <a:rPr lang="en-US" sz="2000" dirty="0"/>
                  <a:t>B. The denominator can become zero and the fraction is invalid.</a:t>
                </a:r>
              </a:p>
              <a:p>
                <a:pPr marL="0" indent="0">
                  <a:lnSpc>
                    <a:spcPct val="120000"/>
                  </a:lnSpc>
                  <a:buNone/>
                </a:pPr>
                <a:r>
                  <a:rPr lang="en-US" sz="2000" b="1" u="sng" dirty="0"/>
                  <a:t>C. The measure is misleading for unequal class distributions.</a:t>
                </a:r>
              </a:p>
              <a:p>
                <a:pPr marL="0" indent="0">
                  <a:lnSpc>
                    <a:spcPct val="120000"/>
                  </a:lnSpc>
                  <a:buNone/>
                </a:pPr>
                <a:r>
                  <a:rPr lang="en-US" sz="2000" dirty="0"/>
                  <a:t>D. None of the above, it’s actually a very good measure.</a:t>
                </a:r>
              </a:p>
              <a:p>
                <a:pPr marL="0" indent="0">
                  <a:lnSpc>
                    <a:spcPct val="120000"/>
                  </a:lnSpc>
                  <a:buNone/>
                </a:pPr>
                <a:endParaRPr lang="en-US" sz="2000" dirty="0"/>
              </a:p>
              <a:p>
                <a:pPr marL="0" indent="0">
                  <a:lnSpc>
                    <a:spcPct val="120000"/>
                  </a:lnSpc>
                  <a:buNone/>
                </a:pPr>
                <a:r>
                  <a:rPr lang="en-US" sz="2000" dirty="0"/>
                  <a:t>Imagine 95% positive cases and 5% negative cases.</a:t>
                </a:r>
                <a:br>
                  <a:rPr lang="en-US" sz="2000" dirty="0"/>
                </a:br>
                <a:r>
                  <a:rPr lang="en-US" sz="2000" dirty="0"/>
                  <a:t>The non-informative classifier like “always true” has 95% accuracy.</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09873"/>
                <a:ext cx="8229600" cy="4948555"/>
              </a:xfrm>
              <a:blipFill rotWithShape="0">
                <a:blip r:embed="rId2"/>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65042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1</a:t>
            </a:r>
          </a:p>
        </p:txBody>
      </p:sp>
      <p:pic>
        <p:nvPicPr>
          <p:cNvPr id="4" name="Picture 3"/>
          <p:cNvPicPr>
            <a:picLocks noChangeAspect="1"/>
          </p:cNvPicPr>
          <p:nvPr/>
        </p:nvPicPr>
        <p:blipFill>
          <a:blip r:embed="rId2"/>
          <a:stretch>
            <a:fillRect/>
          </a:stretch>
        </p:blipFill>
        <p:spPr>
          <a:xfrm>
            <a:off x="2282024" y="1859706"/>
            <a:ext cx="4763992" cy="2251117"/>
          </a:xfrm>
          <a:prstGeom prst="rect">
            <a:avLst/>
          </a:prstGeom>
        </p:spPr>
      </p:pic>
      <p:sp>
        <p:nvSpPr>
          <p:cNvPr id="5" name="TextBox 4"/>
          <p:cNvSpPr txBox="1"/>
          <p:nvPr/>
        </p:nvSpPr>
        <p:spPr>
          <a:xfrm>
            <a:off x="457200" y="1177608"/>
            <a:ext cx="5256504" cy="369332"/>
          </a:xfrm>
          <a:prstGeom prst="rect">
            <a:avLst/>
          </a:prstGeom>
          <a:noFill/>
        </p:spPr>
        <p:txBody>
          <a:bodyPr wrap="none" rtlCol="0">
            <a:spAutoFit/>
          </a:bodyPr>
          <a:lstStyle/>
          <a:p>
            <a:r>
              <a:rPr lang="en-US"/>
              <a:t>Which variable(s) classify healthy and sick individuals?</a:t>
            </a:r>
          </a:p>
        </p:txBody>
      </p:sp>
      <p:sp>
        <p:nvSpPr>
          <p:cNvPr id="6" name="TextBox 5"/>
          <p:cNvSpPr txBox="1"/>
          <p:nvPr/>
        </p:nvSpPr>
        <p:spPr>
          <a:xfrm>
            <a:off x="457200" y="4375359"/>
            <a:ext cx="1654364" cy="1399742"/>
          </a:xfrm>
          <a:prstGeom prst="rect">
            <a:avLst/>
          </a:prstGeom>
          <a:noFill/>
        </p:spPr>
        <p:txBody>
          <a:bodyPr wrap="none" rtlCol="0">
            <a:spAutoFit/>
          </a:bodyPr>
          <a:lstStyle/>
          <a:p>
            <a:pPr>
              <a:lnSpc>
                <a:spcPct val="120000"/>
              </a:lnSpc>
            </a:pPr>
            <a:r>
              <a:rPr lang="en-US"/>
              <a:t>A. Var 1</a:t>
            </a:r>
          </a:p>
          <a:p>
            <a:pPr>
              <a:lnSpc>
                <a:spcPct val="120000"/>
              </a:lnSpc>
            </a:pPr>
            <a:r>
              <a:rPr lang="en-US"/>
              <a:t>B. Var 3</a:t>
            </a:r>
          </a:p>
          <a:p>
            <a:pPr>
              <a:lnSpc>
                <a:spcPct val="120000"/>
              </a:lnSpc>
            </a:pPr>
            <a:r>
              <a:rPr lang="en-US"/>
              <a:t>C. Var 2 &amp; Var 3</a:t>
            </a:r>
          </a:p>
          <a:p>
            <a:pPr>
              <a:lnSpc>
                <a:spcPct val="120000"/>
              </a:lnSpc>
            </a:pPr>
            <a:r>
              <a:rPr lang="en-US"/>
              <a:t>D. Var 1 &amp; Var 4</a:t>
            </a:r>
          </a:p>
        </p:txBody>
      </p:sp>
    </p:spTree>
    <p:extLst>
      <p:ext uri="{BB962C8B-B14F-4D97-AF65-F5344CB8AC3E}">
        <p14:creationId xmlns:p14="http://schemas.microsoft.com/office/powerpoint/2010/main" val="2141415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err="1"/>
              <a:t>Comprehensive</a:t>
            </a:r>
            <a:r>
              <a:rPr lang="de-DE" dirty="0"/>
              <a:t> </a:t>
            </a:r>
            <a:r>
              <a:rPr lang="de-DE" dirty="0" err="1"/>
              <a:t>overview</a:t>
            </a:r>
            <a:r>
              <a:rPr lang="de-DE" dirty="0"/>
              <a:t> on Wikipedia</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00" y="1454150"/>
            <a:ext cx="8895600" cy="3727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20490" y="5313730"/>
            <a:ext cx="5099310" cy="584775"/>
          </a:xfrm>
          <a:prstGeom prst="rect">
            <a:avLst/>
          </a:prstGeom>
        </p:spPr>
        <p:txBody>
          <a:bodyPr wrap="square">
            <a:spAutoFit/>
          </a:bodyPr>
          <a:lstStyle/>
          <a:p>
            <a:pPr algn="r"/>
            <a:r>
              <a:rPr lang="en-US" sz="1600">
                <a:hlinkClick r:id="rId3"/>
              </a:rPr>
              <a:t>https://en.wikipedia.org/wiki/Sensitivity_and_specificity</a:t>
            </a:r>
            <a:endParaRPr lang="en-US" sz="1600"/>
          </a:p>
          <a:p>
            <a:pPr algn="r"/>
            <a:endParaRPr lang="en-US" sz="1600" dirty="0"/>
          </a:p>
        </p:txBody>
      </p:sp>
    </p:spTree>
    <p:extLst>
      <p:ext uri="{BB962C8B-B14F-4D97-AF65-F5344CB8AC3E}">
        <p14:creationId xmlns:p14="http://schemas.microsoft.com/office/powerpoint/2010/main" val="160548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de-DE" dirty="0" err="1"/>
              <a:t>Choosing</a:t>
            </a:r>
            <a:r>
              <a:rPr lang="de-DE" dirty="0"/>
              <a:t> a </a:t>
            </a:r>
            <a:r>
              <a:rPr lang="de-DE" dirty="0" err="1"/>
              <a:t>classification</a:t>
            </a:r>
            <a:r>
              <a:rPr lang="de-DE" dirty="0"/>
              <a:t> </a:t>
            </a:r>
            <a:r>
              <a:rPr lang="de-DE" dirty="0" err="1"/>
              <a:t>cutoff</a:t>
            </a:r>
            <a:endParaRPr lang="en-US" dirty="0"/>
          </a:p>
        </p:txBody>
      </p:sp>
      <p:sp>
        <p:nvSpPr>
          <p:cNvPr id="3" name="TextBox 2"/>
          <p:cNvSpPr txBox="1"/>
          <p:nvPr/>
        </p:nvSpPr>
        <p:spPr>
          <a:xfrm>
            <a:off x="457200" y="1184338"/>
            <a:ext cx="8165569" cy="3693319"/>
          </a:xfrm>
          <a:prstGeom prst="rect">
            <a:avLst/>
          </a:prstGeom>
          <a:noFill/>
        </p:spPr>
        <p:txBody>
          <a:bodyPr wrap="none" rtlCol="0">
            <a:spAutoFit/>
          </a:bodyPr>
          <a:lstStyle/>
          <a:p>
            <a:r>
              <a:rPr lang="en-US"/>
              <a:t>Many classification methods to not directly assign a class, but rather output a “score”</a:t>
            </a:r>
          </a:p>
          <a:p>
            <a:endParaRPr lang="en-US"/>
          </a:p>
          <a:p>
            <a:endParaRPr lang="en-US"/>
          </a:p>
          <a:p>
            <a:r>
              <a:rPr lang="en-US"/>
              <a:t>For example, recall the linear predictor from generalized linear models:</a:t>
            </a:r>
          </a:p>
          <a:p>
            <a:endParaRPr lang="en-US"/>
          </a:p>
          <a:p>
            <a:pPr algn="ctr"/>
            <a:endParaRPr lang="en-US" b="1"/>
          </a:p>
          <a:p>
            <a:pPr algn="ctr"/>
            <a:endParaRPr lang="en-US" b="1"/>
          </a:p>
          <a:p>
            <a:pPr algn="ctr"/>
            <a:endParaRPr lang="en-US" b="1"/>
          </a:p>
          <a:p>
            <a:endParaRPr lang="en-US"/>
          </a:p>
          <a:p>
            <a:endParaRPr lang="en-US"/>
          </a:p>
          <a:p>
            <a:endParaRPr lang="en-US"/>
          </a:p>
          <a:p>
            <a:r>
              <a:rPr lang="en-US"/>
              <a:t>We have to set a </a:t>
            </a:r>
            <a:r>
              <a:rPr lang="en-US" u="sng"/>
              <a:t>cutoff</a:t>
            </a:r>
            <a:r>
              <a:rPr lang="en-US"/>
              <a:t> above which we call a “positive”.</a:t>
            </a:r>
          </a:p>
          <a:p>
            <a:r>
              <a:rPr lang="en-US"/>
              <a:t>For logistic regression, this cutoff is often at 0, but could be somewhere else.</a:t>
            </a:r>
          </a:p>
        </p:txBody>
      </p:sp>
      <p:pic>
        <p:nvPicPr>
          <p:cNvPr id="5" name="Picture 4"/>
          <p:cNvPicPr>
            <a:picLocks noChangeAspect="1"/>
          </p:cNvPicPr>
          <p:nvPr/>
        </p:nvPicPr>
        <p:blipFill>
          <a:blip r:embed="rId2"/>
          <a:stretch>
            <a:fillRect/>
          </a:stretch>
        </p:blipFill>
        <p:spPr>
          <a:xfrm>
            <a:off x="3264408" y="2737136"/>
            <a:ext cx="2039670" cy="753109"/>
          </a:xfrm>
          <a:prstGeom prst="rect">
            <a:avLst/>
          </a:prstGeom>
        </p:spPr>
      </p:pic>
    </p:spTree>
    <p:extLst>
      <p:ext uri="{BB962C8B-B14F-4D97-AF65-F5344CB8AC3E}">
        <p14:creationId xmlns:p14="http://schemas.microsoft.com/office/powerpoint/2010/main" val="114163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de-DE" sz="2800" dirty="0"/>
              <a:t>The </a:t>
            </a:r>
            <a:r>
              <a:rPr lang="de-DE" sz="2800" dirty="0" err="1"/>
              <a:t>choice</a:t>
            </a:r>
            <a:r>
              <a:rPr lang="de-DE" sz="2800" dirty="0"/>
              <a:t> </a:t>
            </a:r>
            <a:r>
              <a:rPr lang="de-DE" sz="2800" dirty="0" err="1"/>
              <a:t>of</a:t>
            </a:r>
            <a:r>
              <a:rPr lang="de-DE" sz="2800" dirty="0"/>
              <a:t> </a:t>
            </a:r>
            <a:r>
              <a:rPr lang="de-DE" sz="2800" dirty="0" err="1"/>
              <a:t>the</a:t>
            </a:r>
            <a:r>
              <a:rPr lang="de-DE" sz="2800" dirty="0"/>
              <a:t> </a:t>
            </a:r>
            <a:r>
              <a:rPr lang="de-DE" sz="2800" dirty="0" err="1"/>
              <a:t>cutoff</a:t>
            </a:r>
            <a:r>
              <a:rPr lang="de-DE" sz="2800" dirty="0"/>
              <a:t> </a:t>
            </a:r>
            <a:r>
              <a:rPr lang="de-DE" sz="2800" dirty="0" err="1"/>
              <a:t>influences</a:t>
            </a:r>
            <a:r>
              <a:rPr lang="de-DE" sz="2800" dirty="0"/>
              <a:t> </a:t>
            </a:r>
            <a:r>
              <a:rPr lang="de-DE" sz="2800" dirty="0" err="1"/>
              <a:t>the</a:t>
            </a:r>
            <a:r>
              <a:rPr lang="de-DE" sz="2800" dirty="0"/>
              <a:t> </a:t>
            </a:r>
            <a:r>
              <a:rPr lang="de-DE" sz="2800" dirty="0" err="1"/>
              <a:t>performance</a:t>
            </a:r>
            <a:r>
              <a:rPr lang="de-DE" sz="2800" dirty="0"/>
              <a:t> </a:t>
            </a:r>
            <a:r>
              <a:rPr lang="de-DE" sz="2800" dirty="0" err="1"/>
              <a:t>metrics</a:t>
            </a:r>
            <a:endParaRPr lang="en-US"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55"/>
          <a:stretch/>
        </p:blipFill>
        <p:spPr bwMode="auto">
          <a:xfrm>
            <a:off x="1333500" y="1704975"/>
            <a:ext cx="6477000" cy="3754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324350" y="5755661"/>
            <a:ext cx="4572000" cy="292388"/>
          </a:xfrm>
          <a:prstGeom prst="rect">
            <a:avLst/>
          </a:prstGeom>
        </p:spPr>
        <p:txBody>
          <a:bodyPr>
            <a:spAutoFit/>
          </a:bodyPr>
          <a:lstStyle/>
          <a:p>
            <a:pPr algn="r"/>
            <a:r>
              <a:rPr lang="en-US" sz="1300" dirty="0"/>
              <a:t>http://www.drcoplan.com/dsm5-the-case-for-double-standards</a:t>
            </a:r>
          </a:p>
        </p:txBody>
      </p:sp>
      <p:sp>
        <p:nvSpPr>
          <p:cNvPr id="6" name="TextBox 5"/>
          <p:cNvSpPr txBox="1"/>
          <p:nvPr/>
        </p:nvSpPr>
        <p:spPr>
          <a:xfrm>
            <a:off x="4429688" y="5328285"/>
            <a:ext cx="684675" cy="369332"/>
          </a:xfrm>
          <a:prstGeom prst="rect">
            <a:avLst/>
          </a:prstGeom>
          <a:noFill/>
        </p:spPr>
        <p:txBody>
          <a:bodyPr wrap="none" rtlCol="0">
            <a:spAutoFit/>
          </a:bodyPr>
          <a:lstStyle/>
          <a:p>
            <a:pPr algn="ctr"/>
            <a:r>
              <a:rPr lang="de-DE" dirty="0"/>
              <a:t>score</a:t>
            </a:r>
            <a:endParaRPr lang="en-US" dirty="0"/>
          </a:p>
        </p:txBody>
      </p:sp>
      <p:sp>
        <p:nvSpPr>
          <p:cNvPr id="2" name="TextBox 1"/>
          <p:cNvSpPr txBox="1"/>
          <p:nvPr/>
        </p:nvSpPr>
        <p:spPr>
          <a:xfrm>
            <a:off x="2933378" y="1198385"/>
            <a:ext cx="3277244" cy="461665"/>
          </a:xfrm>
          <a:prstGeom prst="rect">
            <a:avLst/>
          </a:prstGeom>
          <a:noFill/>
        </p:spPr>
        <p:txBody>
          <a:bodyPr wrap="none" rtlCol="0">
            <a:spAutoFit/>
          </a:bodyPr>
          <a:lstStyle/>
          <a:p>
            <a:pPr algn="ctr"/>
            <a:r>
              <a:rPr lang="de-DE" sz="2400" b="1" dirty="0" err="1"/>
              <a:t>Which</a:t>
            </a:r>
            <a:r>
              <a:rPr lang="de-DE" sz="2400" b="1" dirty="0"/>
              <a:t> </a:t>
            </a:r>
            <a:r>
              <a:rPr lang="de-DE" sz="2400" b="1" dirty="0" err="1"/>
              <a:t>cutoff</a:t>
            </a:r>
            <a:r>
              <a:rPr lang="de-DE" sz="2400" b="1" dirty="0"/>
              <a:t> </a:t>
            </a:r>
            <a:r>
              <a:rPr lang="de-DE" sz="2400" b="1" dirty="0" err="1"/>
              <a:t>to</a:t>
            </a:r>
            <a:r>
              <a:rPr lang="de-DE" sz="2400" b="1" dirty="0"/>
              <a:t> </a:t>
            </a:r>
            <a:r>
              <a:rPr lang="de-DE" sz="2400" b="1" dirty="0" err="1"/>
              <a:t>choose</a:t>
            </a:r>
            <a:r>
              <a:rPr lang="de-DE" sz="2400" b="1" dirty="0"/>
              <a:t>?</a:t>
            </a:r>
            <a:endParaRPr lang="en-US" sz="2400" b="1" dirty="0"/>
          </a:p>
        </p:txBody>
      </p:sp>
    </p:spTree>
    <p:extLst>
      <p:ext uri="{BB962C8B-B14F-4D97-AF65-F5344CB8AC3E}">
        <p14:creationId xmlns:p14="http://schemas.microsoft.com/office/powerpoint/2010/main" val="470168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de-DE" sz="2800" dirty="0"/>
              <a:t>The </a:t>
            </a:r>
            <a:r>
              <a:rPr lang="de-DE" sz="2800" dirty="0" err="1"/>
              <a:t>choice</a:t>
            </a:r>
            <a:r>
              <a:rPr lang="de-DE" sz="2800" dirty="0"/>
              <a:t> </a:t>
            </a:r>
            <a:r>
              <a:rPr lang="de-DE" sz="2800" dirty="0" err="1"/>
              <a:t>of</a:t>
            </a:r>
            <a:r>
              <a:rPr lang="de-DE" sz="2800" dirty="0"/>
              <a:t> </a:t>
            </a:r>
            <a:r>
              <a:rPr lang="de-DE" sz="2800" dirty="0" err="1"/>
              <a:t>the</a:t>
            </a:r>
            <a:r>
              <a:rPr lang="de-DE" sz="2800" dirty="0"/>
              <a:t> </a:t>
            </a:r>
            <a:r>
              <a:rPr lang="de-DE" sz="2800" dirty="0" err="1"/>
              <a:t>cutoff</a:t>
            </a:r>
            <a:r>
              <a:rPr lang="de-DE" sz="2800" dirty="0"/>
              <a:t> </a:t>
            </a:r>
            <a:r>
              <a:rPr lang="de-DE" sz="2800" dirty="0" err="1"/>
              <a:t>influences</a:t>
            </a:r>
            <a:r>
              <a:rPr lang="de-DE" sz="2800" dirty="0"/>
              <a:t> </a:t>
            </a:r>
            <a:r>
              <a:rPr lang="de-DE" sz="2800" dirty="0" err="1"/>
              <a:t>the</a:t>
            </a:r>
            <a:r>
              <a:rPr lang="de-DE" sz="2800" dirty="0"/>
              <a:t> </a:t>
            </a:r>
            <a:r>
              <a:rPr lang="de-DE" sz="2800" dirty="0" err="1"/>
              <a:t>performance</a:t>
            </a:r>
            <a:r>
              <a:rPr lang="de-DE" sz="2800" dirty="0"/>
              <a:t> </a:t>
            </a:r>
            <a:r>
              <a:rPr lang="de-DE" sz="2800" dirty="0" err="1"/>
              <a:t>metrics</a:t>
            </a:r>
            <a:endParaRPr lang="en-US" sz="2800" dirty="0"/>
          </a:p>
        </p:txBody>
      </p:sp>
      <p:sp>
        <p:nvSpPr>
          <p:cNvPr id="5" name="Rectangle 4"/>
          <p:cNvSpPr/>
          <p:nvPr/>
        </p:nvSpPr>
        <p:spPr>
          <a:xfrm>
            <a:off x="4324350" y="5755661"/>
            <a:ext cx="4572000" cy="292388"/>
          </a:xfrm>
          <a:prstGeom prst="rect">
            <a:avLst/>
          </a:prstGeom>
        </p:spPr>
        <p:txBody>
          <a:bodyPr>
            <a:spAutoFit/>
          </a:bodyPr>
          <a:lstStyle/>
          <a:p>
            <a:pPr algn="r"/>
            <a:r>
              <a:rPr lang="en-US" sz="1300" dirty="0"/>
              <a:t>http://www.drcoplan.com/dsm5-the-case-for-double-standards</a:t>
            </a:r>
          </a:p>
        </p:txBody>
      </p:sp>
      <p:sp>
        <p:nvSpPr>
          <p:cNvPr id="2" name="TextBox 1"/>
          <p:cNvSpPr txBox="1"/>
          <p:nvPr/>
        </p:nvSpPr>
        <p:spPr>
          <a:xfrm>
            <a:off x="2933378" y="1198385"/>
            <a:ext cx="3277244" cy="461665"/>
          </a:xfrm>
          <a:prstGeom prst="rect">
            <a:avLst/>
          </a:prstGeom>
          <a:noFill/>
        </p:spPr>
        <p:txBody>
          <a:bodyPr wrap="none" rtlCol="0">
            <a:spAutoFit/>
          </a:bodyPr>
          <a:lstStyle/>
          <a:p>
            <a:pPr algn="ctr"/>
            <a:r>
              <a:rPr lang="de-DE" sz="2400" b="1" dirty="0" err="1"/>
              <a:t>Which</a:t>
            </a:r>
            <a:r>
              <a:rPr lang="de-DE" sz="2400" b="1" dirty="0"/>
              <a:t> </a:t>
            </a:r>
            <a:r>
              <a:rPr lang="de-DE" sz="2400" b="1" dirty="0" err="1"/>
              <a:t>cutoff</a:t>
            </a:r>
            <a:r>
              <a:rPr lang="de-DE" sz="2400" b="1" dirty="0"/>
              <a:t> </a:t>
            </a:r>
            <a:r>
              <a:rPr lang="de-DE" sz="2400" b="1" dirty="0" err="1"/>
              <a:t>to</a:t>
            </a:r>
            <a:r>
              <a:rPr lang="de-DE" sz="2400" b="1" dirty="0"/>
              <a:t> </a:t>
            </a:r>
            <a:r>
              <a:rPr lang="de-DE" sz="2400" b="1" dirty="0" err="1"/>
              <a:t>choose</a:t>
            </a:r>
            <a:r>
              <a:rPr lang="de-DE" sz="2400" b="1" dirty="0"/>
              <a:t>?</a:t>
            </a:r>
            <a:endParaRPr lang="en-US" sz="2400" b="1" dirty="0"/>
          </a:p>
        </p:txBody>
      </p:sp>
      <p:pic>
        <p:nvPicPr>
          <p:cNvPr id="3" name="Picture 2"/>
          <p:cNvPicPr>
            <a:picLocks noChangeAspect="1"/>
          </p:cNvPicPr>
          <p:nvPr/>
        </p:nvPicPr>
        <p:blipFill rotWithShape="1">
          <a:blip r:embed="rId2"/>
          <a:srcRect l="11545" t="13221" r="2204" b="30569"/>
          <a:stretch/>
        </p:blipFill>
        <p:spPr>
          <a:xfrm>
            <a:off x="1255443" y="2174488"/>
            <a:ext cx="6694914" cy="3307228"/>
          </a:xfrm>
          <a:prstGeom prst="rect">
            <a:avLst/>
          </a:prstGeom>
        </p:spPr>
      </p:pic>
      <p:sp>
        <p:nvSpPr>
          <p:cNvPr id="6" name="TextBox 5"/>
          <p:cNvSpPr txBox="1"/>
          <p:nvPr/>
        </p:nvSpPr>
        <p:spPr>
          <a:xfrm>
            <a:off x="4429688" y="5328285"/>
            <a:ext cx="684675" cy="369332"/>
          </a:xfrm>
          <a:prstGeom prst="rect">
            <a:avLst/>
          </a:prstGeom>
          <a:noFill/>
        </p:spPr>
        <p:txBody>
          <a:bodyPr wrap="none" rtlCol="0">
            <a:spAutoFit/>
          </a:bodyPr>
          <a:lstStyle/>
          <a:p>
            <a:pPr algn="ctr"/>
            <a:r>
              <a:rPr lang="de-DE" dirty="0"/>
              <a:t>score</a:t>
            </a:r>
            <a:endParaRPr lang="en-US" dirty="0"/>
          </a:p>
        </p:txBody>
      </p:sp>
    </p:spTree>
    <p:extLst>
      <p:ext uri="{BB962C8B-B14F-4D97-AF65-F5344CB8AC3E}">
        <p14:creationId xmlns:p14="http://schemas.microsoft.com/office/powerpoint/2010/main" val="3955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a:t>Receiver </a:t>
            </a:r>
            <a:r>
              <a:rPr lang="de-DE" dirty="0" err="1"/>
              <a:t>operating</a:t>
            </a:r>
            <a:r>
              <a:rPr lang="de-DE" dirty="0"/>
              <a:t> </a:t>
            </a:r>
            <a:r>
              <a:rPr lang="de-DE" dirty="0" err="1"/>
              <a:t>characteristics</a:t>
            </a:r>
            <a:r>
              <a:rPr lang="de-DE" dirty="0"/>
              <a:t> (ROC) </a:t>
            </a:r>
            <a:r>
              <a:rPr lang="de-DE" dirty="0" err="1"/>
              <a:t>curves</a:t>
            </a:r>
            <a:endParaRPr lang="en-US" dirty="0"/>
          </a:p>
        </p:txBody>
      </p:sp>
      <p:sp>
        <p:nvSpPr>
          <p:cNvPr id="4" name="TextBox 3"/>
          <p:cNvSpPr txBox="1"/>
          <p:nvPr/>
        </p:nvSpPr>
        <p:spPr>
          <a:xfrm>
            <a:off x="4354097" y="5895387"/>
            <a:ext cx="3884398" cy="369332"/>
          </a:xfrm>
          <a:prstGeom prst="rect">
            <a:avLst/>
          </a:prstGeom>
          <a:noFill/>
        </p:spPr>
        <p:txBody>
          <a:bodyPr wrap="none" rtlCol="0">
            <a:spAutoFit/>
          </a:bodyPr>
          <a:lstStyle/>
          <a:p>
            <a:pPr algn="ctr"/>
            <a:r>
              <a:rPr lang="de-DE" dirty="0"/>
              <a:t>Area </a:t>
            </a:r>
            <a:r>
              <a:rPr lang="de-DE" dirty="0" err="1"/>
              <a:t>under</a:t>
            </a:r>
            <a:r>
              <a:rPr lang="de-DE" dirty="0"/>
              <a:t> </a:t>
            </a:r>
            <a:r>
              <a:rPr lang="de-DE" dirty="0" err="1"/>
              <a:t>the</a:t>
            </a:r>
            <a:r>
              <a:rPr lang="de-DE" dirty="0"/>
              <a:t> </a:t>
            </a:r>
            <a:r>
              <a:rPr lang="de-DE" dirty="0" err="1"/>
              <a:t>curve</a:t>
            </a:r>
            <a:r>
              <a:rPr lang="de-DE" dirty="0"/>
              <a:t> (AUC) = 0.926</a:t>
            </a:r>
            <a:endParaRPr lang="en-US" dirty="0"/>
          </a:p>
        </p:txBody>
      </p:sp>
      <p:sp>
        <p:nvSpPr>
          <p:cNvPr id="5" name="TextBox 4"/>
          <p:cNvSpPr txBox="1"/>
          <p:nvPr/>
        </p:nvSpPr>
        <p:spPr>
          <a:xfrm>
            <a:off x="666750" y="1038225"/>
            <a:ext cx="5993949" cy="646331"/>
          </a:xfrm>
          <a:prstGeom prst="rect">
            <a:avLst/>
          </a:prstGeom>
          <a:noFill/>
        </p:spPr>
        <p:txBody>
          <a:bodyPr wrap="none" rtlCol="0">
            <a:spAutoFit/>
          </a:bodyPr>
          <a:lstStyle/>
          <a:p>
            <a:r>
              <a:rPr lang="de-DE" dirty="0"/>
              <a:t>1000 in positive </a:t>
            </a:r>
            <a:r>
              <a:rPr lang="de-DE" dirty="0" err="1"/>
              <a:t>class</a:t>
            </a:r>
            <a:r>
              <a:rPr lang="de-DE" dirty="0"/>
              <a:t> (</a:t>
            </a:r>
            <a:r>
              <a:rPr lang="de-DE" dirty="0" err="1"/>
              <a:t>blue</a:t>
            </a:r>
            <a:r>
              <a:rPr lang="de-DE" dirty="0"/>
              <a:t>), 1000 in negative </a:t>
            </a:r>
            <a:r>
              <a:rPr lang="de-DE" dirty="0" err="1"/>
              <a:t>class</a:t>
            </a:r>
            <a:r>
              <a:rPr lang="de-DE" dirty="0"/>
              <a:t> (</a:t>
            </a:r>
            <a:r>
              <a:rPr lang="de-DE" dirty="0" err="1"/>
              <a:t>red</a:t>
            </a:r>
            <a:r>
              <a:rPr lang="de-DE" dirty="0"/>
              <a:t>)</a:t>
            </a:r>
          </a:p>
          <a:p>
            <a:r>
              <a:rPr lang="de-DE" dirty="0"/>
              <a:t>The x-</a:t>
            </a:r>
            <a:r>
              <a:rPr lang="de-DE" dirty="0" err="1"/>
              <a:t>axis</a:t>
            </a:r>
            <a:r>
              <a:rPr lang="de-DE" dirty="0"/>
              <a:t> on </a:t>
            </a:r>
            <a:r>
              <a:rPr lang="de-DE" dirty="0" err="1"/>
              <a:t>left</a:t>
            </a:r>
            <a:r>
              <a:rPr lang="de-DE" dirty="0"/>
              <a:t> </a:t>
            </a:r>
            <a:r>
              <a:rPr lang="de-DE" dirty="0" err="1"/>
              <a:t>panel</a:t>
            </a:r>
            <a:r>
              <a:rPr lang="de-DE" dirty="0"/>
              <a:t> </a:t>
            </a:r>
            <a:r>
              <a:rPr lang="de-DE" dirty="0" err="1"/>
              <a:t>is</a:t>
            </a:r>
            <a:r>
              <a:rPr lang="de-DE" dirty="0"/>
              <a:t> </a:t>
            </a:r>
            <a:r>
              <a:rPr lang="de-DE" dirty="0" err="1"/>
              <a:t>the</a:t>
            </a:r>
            <a:r>
              <a:rPr lang="de-DE" dirty="0"/>
              <a:t> score.</a:t>
            </a:r>
            <a:endParaRPr lang="en-US" dirty="0"/>
          </a:p>
        </p:txBody>
      </p:sp>
      <p:pic>
        <p:nvPicPr>
          <p:cNvPr id="8" name="RO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9566" y="1857460"/>
            <a:ext cx="6720516" cy="3780290"/>
          </a:xfrm>
          <a:prstGeom prst="rect">
            <a:avLst/>
          </a:prstGeom>
        </p:spPr>
      </p:pic>
      <p:sp>
        <p:nvSpPr>
          <p:cNvPr id="3" name="TextBox 2"/>
          <p:cNvSpPr txBox="1"/>
          <p:nvPr/>
        </p:nvSpPr>
        <p:spPr>
          <a:xfrm>
            <a:off x="4594302" y="4449337"/>
            <a:ext cx="184731" cy="369332"/>
          </a:xfrm>
          <a:prstGeom prst="rect">
            <a:avLst/>
          </a:prstGeom>
          <a:noFill/>
        </p:spPr>
        <p:txBody>
          <a:bodyPr wrap="none" rtlCol="0">
            <a:spAutoFit/>
          </a:bodyPr>
          <a:lstStyle/>
          <a:p>
            <a:endParaRPr lang="en-US"/>
          </a:p>
        </p:txBody>
      </p:sp>
      <p:sp>
        <p:nvSpPr>
          <p:cNvPr id="6" name="TextBox 5"/>
          <p:cNvSpPr txBox="1"/>
          <p:nvPr/>
        </p:nvSpPr>
        <p:spPr>
          <a:xfrm>
            <a:off x="1089207" y="5768038"/>
            <a:ext cx="2572179" cy="646331"/>
          </a:xfrm>
          <a:prstGeom prst="rect">
            <a:avLst/>
          </a:prstGeom>
          <a:noFill/>
        </p:spPr>
        <p:txBody>
          <a:bodyPr wrap="none" rtlCol="0">
            <a:spAutoFit/>
          </a:bodyPr>
          <a:lstStyle/>
          <a:p>
            <a:r>
              <a:rPr lang="en-US"/>
              <a:t>FPR = false positive rate =</a:t>
            </a:r>
          </a:p>
          <a:p>
            <a:r>
              <a:rPr lang="en-US"/>
              <a:t>1 - specificity</a:t>
            </a:r>
          </a:p>
        </p:txBody>
      </p:sp>
    </p:spTree>
    <p:extLst>
      <p:ext uri="{BB962C8B-B14F-4D97-AF65-F5344CB8AC3E}">
        <p14:creationId xmlns:p14="http://schemas.microsoft.com/office/powerpoint/2010/main" val="17930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remove" display="0">
                  <p:stCondLst>
                    <p:cond delay="indefinite"/>
                  </p:stCondLst>
                </p:cTn>
                <p:tgtEl>
                  <p:spTgt spid="8"/>
                </p:tgtEl>
              </p:cMediaNode>
            </p:video>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a:t>What is the optimal trade-off between sensitivity and FPR in a ROC curve?</a:t>
            </a:r>
          </a:p>
        </p:txBody>
      </p:sp>
      <p:pic>
        <p:nvPicPr>
          <p:cNvPr id="5" name="Picture 4"/>
          <p:cNvPicPr>
            <a:picLocks noChangeAspect="1"/>
          </p:cNvPicPr>
          <p:nvPr/>
        </p:nvPicPr>
        <p:blipFill>
          <a:blip r:embed="rId2"/>
          <a:stretch>
            <a:fillRect/>
          </a:stretch>
        </p:blipFill>
        <p:spPr>
          <a:xfrm>
            <a:off x="6104466" y="2544306"/>
            <a:ext cx="2417214" cy="2018631"/>
          </a:xfrm>
          <a:prstGeom prst="rect">
            <a:avLst/>
          </a:prstGeom>
        </p:spPr>
      </p:pic>
      <p:sp>
        <p:nvSpPr>
          <p:cNvPr id="6" name="Rectangle 5"/>
          <p:cNvSpPr/>
          <p:nvPr/>
        </p:nvSpPr>
        <p:spPr>
          <a:xfrm>
            <a:off x="457200" y="2544306"/>
            <a:ext cx="7332133" cy="1421928"/>
          </a:xfrm>
          <a:prstGeom prst="rect">
            <a:avLst/>
          </a:prstGeom>
        </p:spPr>
        <p:txBody>
          <a:bodyPr wrap="square">
            <a:spAutoFit/>
          </a:bodyPr>
          <a:lstStyle/>
          <a:p>
            <a:pPr marL="342900" indent="-342900">
              <a:lnSpc>
                <a:spcPct val="120000"/>
              </a:lnSpc>
              <a:buAutoNum type="alphaUcPeriod"/>
            </a:pPr>
            <a:r>
              <a:rPr lang="en-US"/>
              <a:t>At 0.5 sensitivity</a:t>
            </a:r>
          </a:p>
          <a:p>
            <a:pPr marL="342900" indent="-342900">
              <a:lnSpc>
                <a:spcPct val="120000"/>
              </a:lnSpc>
              <a:buAutoNum type="alphaUcPeriod"/>
            </a:pPr>
            <a:r>
              <a:rPr lang="en-US"/>
              <a:t>At 0.5 FPR</a:t>
            </a:r>
          </a:p>
          <a:p>
            <a:pPr marL="342900" indent="-342900">
              <a:lnSpc>
                <a:spcPct val="120000"/>
              </a:lnSpc>
              <a:buAutoNum type="alphaUcPeriod"/>
            </a:pPr>
            <a:r>
              <a:rPr lang="en-US"/>
              <a:t>At the closest point to the upper left</a:t>
            </a:r>
          </a:p>
          <a:p>
            <a:pPr marL="342900" indent="-342900">
              <a:lnSpc>
                <a:spcPct val="120000"/>
              </a:lnSpc>
              <a:buAutoNum type="alphaUcPeriod"/>
            </a:pPr>
            <a:r>
              <a:rPr lang="en-US"/>
              <a:t>It depends on the question</a:t>
            </a:r>
          </a:p>
        </p:txBody>
      </p:sp>
      <p:sp>
        <p:nvSpPr>
          <p:cNvPr id="7" name="TextBox 6"/>
          <p:cNvSpPr txBox="1"/>
          <p:nvPr/>
        </p:nvSpPr>
        <p:spPr>
          <a:xfrm>
            <a:off x="6519334" y="3255270"/>
            <a:ext cx="317716" cy="369332"/>
          </a:xfrm>
          <a:prstGeom prst="rect">
            <a:avLst/>
          </a:prstGeom>
          <a:noFill/>
        </p:spPr>
        <p:txBody>
          <a:bodyPr wrap="none" rtlCol="0">
            <a:spAutoFit/>
          </a:bodyPr>
          <a:lstStyle/>
          <a:p>
            <a:r>
              <a:rPr lang="en-US"/>
              <a:t>A</a:t>
            </a:r>
          </a:p>
        </p:txBody>
      </p:sp>
      <p:sp>
        <p:nvSpPr>
          <p:cNvPr id="8" name="TextBox 7"/>
          <p:cNvSpPr txBox="1"/>
          <p:nvPr/>
        </p:nvSpPr>
        <p:spPr>
          <a:xfrm>
            <a:off x="7313073" y="2679536"/>
            <a:ext cx="317716" cy="369332"/>
          </a:xfrm>
          <a:prstGeom prst="rect">
            <a:avLst/>
          </a:prstGeom>
          <a:noFill/>
        </p:spPr>
        <p:txBody>
          <a:bodyPr wrap="none" rtlCol="0">
            <a:spAutoFit/>
          </a:bodyPr>
          <a:lstStyle/>
          <a:p>
            <a:r>
              <a:rPr lang="en-US"/>
              <a:t>B</a:t>
            </a:r>
          </a:p>
        </p:txBody>
      </p:sp>
      <p:sp>
        <p:nvSpPr>
          <p:cNvPr id="9" name="TextBox 8"/>
          <p:cNvSpPr txBox="1"/>
          <p:nvPr/>
        </p:nvSpPr>
        <p:spPr>
          <a:xfrm>
            <a:off x="6502400" y="2590716"/>
            <a:ext cx="317716" cy="369332"/>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1472770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a:t>What is the optimal trade-off between sensitivity and FPR in a ROC curve?</a:t>
            </a:r>
          </a:p>
        </p:txBody>
      </p:sp>
      <p:sp>
        <p:nvSpPr>
          <p:cNvPr id="6" name="Rectangle 5"/>
          <p:cNvSpPr/>
          <p:nvPr/>
        </p:nvSpPr>
        <p:spPr>
          <a:xfrm>
            <a:off x="457200" y="2544306"/>
            <a:ext cx="7332133" cy="3083921"/>
          </a:xfrm>
          <a:prstGeom prst="rect">
            <a:avLst/>
          </a:prstGeom>
        </p:spPr>
        <p:txBody>
          <a:bodyPr wrap="square">
            <a:spAutoFit/>
          </a:bodyPr>
          <a:lstStyle/>
          <a:p>
            <a:pPr marL="342900" indent="-342900">
              <a:lnSpc>
                <a:spcPct val="120000"/>
              </a:lnSpc>
              <a:buAutoNum type="alphaUcPeriod"/>
            </a:pPr>
            <a:r>
              <a:rPr lang="en-US"/>
              <a:t>At 0.5 sensitivity</a:t>
            </a:r>
          </a:p>
          <a:p>
            <a:pPr marL="342900" indent="-342900">
              <a:lnSpc>
                <a:spcPct val="120000"/>
              </a:lnSpc>
              <a:buAutoNum type="alphaUcPeriod"/>
            </a:pPr>
            <a:r>
              <a:rPr lang="en-US"/>
              <a:t>At 0.5 FPR</a:t>
            </a:r>
          </a:p>
          <a:p>
            <a:pPr marL="342900" indent="-342900">
              <a:lnSpc>
                <a:spcPct val="120000"/>
              </a:lnSpc>
              <a:buAutoNum type="alphaUcPeriod"/>
            </a:pPr>
            <a:r>
              <a:rPr lang="en-US"/>
              <a:t>At the closest point to the upper left</a:t>
            </a:r>
          </a:p>
          <a:p>
            <a:pPr marL="342900" indent="-342900">
              <a:lnSpc>
                <a:spcPct val="120000"/>
              </a:lnSpc>
              <a:buAutoNum type="alphaUcPeriod"/>
            </a:pPr>
            <a:r>
              <a:rPr lang="en-US" b="1" u="sng"/>
              <a:t>It depends on the question</a:t>
            </a:r>
          </a:p>
          <a:p>
            <a:pPr marL="342900" indent="-342900">
              <a:lnSpc>
                <a:spcPct val="120000"/>
              </a:lnSpc>
              <a:buAutoNum type="alphaUcPeriod"/>
            </a:pPr>
            <a:endParaRPr lang="en-US" u="sng"/>
          </a:p>
          <a:p>
            <a:pPr marL="342900" indent="-342900">
              <a:lnSpc>
                <a:spcPct val="120000"/>
              </a:lnSpc>
              <a:buAutoNum type="alphaUcPeriod"/>
            </a:pPr>
            <a:endParaRPr lang="en-US" b="1" u="sng"/>
          </a:p>
          <a:p>
            <a:pPr>
              <a:lnSpc>
                <a:spcPct val="120000"/>
              </a:lnSpc>
            </a:pPr>
            <a:r>
              <a:rPr lang="en-US"/>
              <a:t>There is no standard solution. Some problems might need very high sensitivity (e.g. diagnosing cancer) whereas others might need high specificity (e.g. credit card fraud dectection).</a:t>
            </a:r>
          </a:p>
        </p:txBody>
      </p:sp>
    </p:spTree>
    <p:extLst>
      <p:ext uri="{BB962C8B-B14F-4D97-AF65-F5344CB8AC3E}">
        <p14:creationId xmlns:p14="http://schemas.microsoft.com/office/powerpoint/2010/main" val="64895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fontScale="90000"/>
          </a:bodyPr>
          <a:lstStyle/>
          <a:p>
            <a:r>
              <a:rPr lang="en-US"/>
              <a:t>How good is enough for clinical practice?</a:t>
            </a:r>
            <a:endParaRPr lang="en-US" dirty="0"/>
          </a:p>
        </p:txBody>
      </p:sp>
      <p:sp>
        <p:nvSpPr>
          <p:cNvPr id="3" name="TextBox 2" descr=" 5"/>
          <p:cNvSpPr txBox="1"/>
          <p:nvPr/>
        </p:nvSpPr>
        <p:spPr>
          <a:xfrm>
            <a:off x="584200" y="1016000"/>
            <a:ext cx="4397679" cy="1015663"/>
          </a:xfrm>
          <a:prstGeom prst="rect">
            <a:avLst/>
          </a:prstGeom>
          <a:noFill/>
        </p:spPr>
        <p:txBody>
          <a:bodyPr wrap="none" rtlCol="0">
            <a:spAutoFit/>
          </a:bodyPr>
          <a:lstStyle/>
          <a:p>
            <a:r>
              <a:rPr lang="en-US" sz="2000" i="1" dirty="0"/>
              <a:t>D</a:t>
            </a:r>
            <a:r>
              <a:rPr lang="en-US" sz="2000" dirty="0"/>
              <a:t> = diseased</a:t>
            </a:r>
          </a:p>
          <a:p>
            <a:r>
              <a:rPr lang="en-US" sz="2000" i="1" dirty="0"/>
              <a:t>H</a:t>
            </a:r>
            <a:r>
              <a:rPr lang="en-US" sz="2000" dirty="0"/>
              <a:t> = healthy</a:t>
            </a:r>
          </a:p>
          <a:p>
            <a:r>
              <a:rPr lang="en-US" sz="2000" i="1" dirty="0"/>
              <a:t>P</a:t>
            </a:r>
            <a:r>
              <a:rPr lang="en-US" sz="2000" dirty="0"/>
              <a:t> = test is positive (claims subject </a:t>
            </a:r>
            <a:r>
              <a:rPr lang="en-US" sz="2000"/>
              <a:t>is sick)</a:t>
            </a:r>
            <a:endParaRPr lang="en-US" sz="2000" dirty="0"/>
          </a:p>
        </p:txBody>
      </p:sp>
      <mc:AlternateContent xmlns:mc="http://schemas.openxmlformats.org/markup-compatibility/2006" xmlns:a14="http://schemas.microsoft.com/office/drawing/2010/main">
        <mc:Choice Requires="a14">
          <p:sp>
            <p:nvSpPr>
              <p:cNvPr id="4" name="TextBox 3" descr=" 6"/>
              <p:cNvSpPr txBox="1"/>
              <p:nvPr/>
            </p:nvSpPr>
            <p:spPr>
              <a:xfrm>
                <a:off x="571500" y="2142430"/>
                <a:ext cx="15545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𝑃</m:t>
                          </m:r>
                        </m:e>
                        <m:e>
                          <m:r>
                            <a:rPr lang="de-DE" b="0" i="1" smtClean="0">
                              <a:latin typeface="Cambria Math"/>
                            </a:rPr>
                            <m:t>𝐷</m:t>
                          </m:r>
                        </m:e>
                      </m:d>
                      <m:r>
                        <a:rPr lang="de-DE" b="0" i="1" smtClean="0">
                          <a:latin typeface="Cambria Math"/>
                        </a:rPr>
                        <m:t>=0.9</m:t>
                      </m:r>
                    </m:oMath>
                  </m:oMathPara>
                </a14:m>
                <a:endParaRPr lang="en-US" dirty="0"/>
              </a:p>
            </p:txBody>
          </p:sp>
        </mc:Choice>
        <mc:Fallback xmlns="">
          <p:sp>
            <p:nvSpPr>
              <p:cNvPr id="4" name="TextBox 3" descr=" 6"/>
              <p:cNvSpPr txBox="1">
                <a:spLocks noRot="1" noChangeAspect="1" noMove="1" noResize="1" noEditPoints="1" noAdjustHandles="1" noChangeArrowheads="1" noChangeShapeType="1" noTextEdit="1"/>
              </p:cNvSpPr>
              <p:nvPr/>
            </p:nvSpPr>
            <p:spPr>
              <a:xfrm>
                <a:off x="571500" y="2142430"/>
                <a:ext cx="1554528" cy="369332"/>
              </a:xfrm>
              <a:prstGeom prst="rect">
                <a:avLst/>
              </a:prstGeom>
              <a:blipFill rotWithShape="0">
                <a:blip r:embed="rId2"/>
                <a:stretch>
                  <a:fillRect b="-4918"/>
                </a:stretch>
              </a:blipFill>
            </p:spPr>
            <p:txBody>
              <a:bodyPr/>
              <a:lstStyle/>
              <a:p>
                <a:r>
                  <a:rPr lang="en-US">
                    <a:noFill/>
                  </a:rPr>
                  <a:t> </a:t>
                </a:r>
              </a:p>
            </p:txBody>
          </p:sp>
        </mc:Fallback>
      </mc:AlternateContent>
      <p:sp>
        <p:nvSpPr>
          <p:cNvPr id="5" name="TextBox 4" descr=" 8"/>
          <p:cNvSpPr txBox="1"/>
          <p:nvPr/>
        </p:nvSpPr>
        <p:spPr>
          <a:xfrm>
            <a:off x="2616200" y="2142430"/>
            <a:ext cx="3403111" cy="369332"/>
          </a:xfrm>
          <a:prstGeom prst="rect">
            <a:avLst/>
          </a:prstGeom>
          <a:noFill/>
        </p:spPr>
        <p:txBody>
          <a:bodyPr wrap="none" rtlCol="0">
            <a:spAutoFit/>
          </a:bodyPr>
          <a:lstStyle/>
          <a:p>
            <a:r>
              <a:rPr lang="en-US" dirty="0"/>
              <a:t>90% sensitivity = true positive rate</a:t>
            </a:r>
          </a:p>
        </p:txBody>
      </p:sp>
      <mc:AlternateContent xmlns:mc="http://schemas.openxmlformats.org/markup-compatibility/2006" xmlns:a14="http://schemas.microsoft.com/office/drawing/2010/main">
        <mc:Choice Requires="a14">
          <p:sp>
            <p:nvSpPr>
              <p:cNvPr id="6" name="TextBox 5" descr=" 9"/>
              <p:cNvSpPr txBox="1"/>
              <p:nvPr/>
            </p:nvSpPr>
            <p:spPr>
              <a:xfrm>
                <a:off x="584200" y="2511762"/>
                <a:ext cx="15625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𝑃</m:t>
                          </m:r>
                        </m:e>
                        <m:e>
                          <m:r>
                            <a:rPr lang="de-DE" b="0" i="1" smtClean="0">
                              <a:latin typeface="Cambria Math"/>
                            </a:rPr>
                            <m:t>𝐻</m:t>
                          </m:r>
                        </m:e>
                      </m:d>
                      <m:r>
                        <a:rPr lang="de-DE" b="0" i="1" smtClean="0">
                          <a:latin typeface="Cambria Math"/>
                        </a:rPr>
                        <m:t>=0.1</m:t>
                      </m:r>
                    </m:oMath>
                  </m:oMathPara>
                </a14:m>
                <a:endParaRPr lang="en-US" dirty="0"/>
              </a:p>
            </p:txBody>
          </p:sp>
        </mc:Choice>
        <mc:Fallback xmlns="">
          <p:sp>
            <p:nvSpPr>
              <p:cNvPr id="6" name="TextBox 5" descr=" 9"/>
              <p:cNvSpPr txBox="1">
                <a:spLocks noRot="1" noChangeAspect="1" noMove="1" noResize="1" noEditPoints="1" noAdjustHandles="1" noChangeArrowheads="1" noChangeShapeType="1" noTextEdit="1"/>
              </p:cNvSpPr>
              <p:nvPr/>
            </p:nvSpPr>
            <p:spPr>
              <a:xfrm>
                <a:off x="584200" y="2511762"/>
                <a:ext cx="1562544" cy="369332"/>
              </a:xfrm>
              <a:prstGeom prst="rect">
                <a:avLst/>
              </a:prstGeom>
              <a:blipFill rotWithShape="0">
                <a:blip r:embed="rId3"/>
                <a:stretch>
                  <a:fillRect b="-4918"/>
                </a:stretch>
              </a:blipFill>
            </p:spPr>
            <p:txBody>
              <a:bodyPr/>
              <a:lstStyle/>
              <a:p>
                <a:r>
                  <a:rPr lang="en-US">
                    <a:noFill/>
                  </a:rPr>
                  <a:t> </a:t>
                </a:r>
              </a:p>
            </p:txBody>
          </p:sp>
        </mc:Fallback>
      </mc:AlternateContent>
      <p:sp>
        <p:nvSpPr>
          <p:cNvPr id="7" name="TextBox 6" descr=" 10"/>
          <p:cNvSpPr txBox="1"/>
          <p:nvPr/>
        </p:nvSpPr>
        <p:spPr>
          <a:xfrm>
            <a:off x="2616200" y="2520692"/>
            <a:ext cx="3891450" cy="369332"/>
          </a:xfrm>
          <a:prstGeom prst="rect">
            <a:avLst/>
          </a:prstGeom>
          <a:noFill/>
        </p:spPr>
        <p:txBody>
          <a:bodyPr wrap="none" rtlCol="0">
            <a:spAutoFit/>
          </a:bodyPr>
          <a:lstStyle/>
          <a:p>
            <a:r>
              <a:rPr lang="en-US" dirty="0"/>
              <a:t>10% false </a:t>
            </a:r>
            <a:r>
              <a:rPr lang="en-US"/>
              <a:t>positive rate = 90% specificity</a:t>
            </a:r>
            <a:endParaRPr lang="en-US" dirty="0"/>
          </a:p>
        </p:txBody>
      </p:sp>
      <p:grpSp>
        <p:nvGrpSpPr>
          <p:cNvPr id="8" name="Group 7" descr=" 9217"/>
          <p:cNvGrpSpPr/>
          <p:nvPr/>
        </p:nvGrpSpPr>
        <p:grpSpPr>
          <a:xfrm>
            <a:off x="138335" y="3717927"/>
            <a:ext cx="3339563" cy="1647828"/>
            <a:chOff x="138335" y="3717927"/>
            <a:chExt cx="3339563" cy="164782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35"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061"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724"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466"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7192"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5205"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7844"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1570"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233"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3609" y="371792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35"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061"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724"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466"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7192"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5205"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7844"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1570"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233"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3609" y="462598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481" y="4184106"/>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0" name="Right Arrow 29" descr=" 11"/>
          <p:cNvSpPr/>
          <p:nvPr/>
        </p:nvSpPr>
        <p:spPr>
          <a:xfrm>
            <a:off x="3731878" y="4366806"/>
            <a:ext cx="495055" cy="36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descr=" 9220"/>
          <p:cNvGrpSpPr/>
          <p:nvPr/>
        </p:nvGrpSpPr>
        <p:grpSpPr>
          <a:xfrm>
            <a:off x="4900736" y="3070662"/>
            <a:ext cx="3151064" cy="1968069"/>
            <a:chOff x="4900736" y="3070662"/>
            <a:chExt cx="3151064" cy="1968069"/>
          </a:xfrm>
        </p:grpSpPr>
        <p:pic>
          <p:nvPicPr>
            <p:cNvPr id="3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7035"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761"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424"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166"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892"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3905"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544"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270"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4933"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309" y="322262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7035"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761"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424"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166"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892"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3905"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544"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270"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Rectangle 49"/>
            <p:cNvSpPr/>
            <p:nvPr/>
          </p:nvSpPr>
          <p:spPr>
            <a:xfrm>
              <a:off x="4900736" y="3070662"/>
              <a:ext cx="3151064" cy="1968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descr=" 9221"/>
          <p:cNvGrpSpPr/>
          <p:nvPr/>
        </p:nvGrpSpPr>
        <p:grpSpPr>
          <a:xfrm>
            <a:off x="4900736" y="5102232"/>
            <a:ext cx="3151064" cy="900000"/>
            <a:chOff x="4900736" y="5102232"/>
            <a:chExt cx="3151064" cy="900000"/>
          </a:xfrm>
        </p:grpSpPr>
        <p:pic>
          <p:nvPicPr>
            <p:cNvPr id="5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785" y="51816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0161" y="517208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2122" y="517153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p:cNvSpPr/>
            <p:nvPr/>
          </p:nvSpPr>
          <p:spPr>
            <a:xfrm>
              <a:off x="4900736" y="5102232"/>
              <a:ext cx="3151064"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 descr=" 8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2215" y="3792900"/>
            <a:ext cx="523591" cy="52359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descr=" 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2215" y="5291232"/>
            <a:ext cx="522000" cy="522000"/>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descr=" 9225"/>
          <p:cNvGrpSpPr/>
          <p:nvPr/>
        </p:nvGrpSpPr>
        <p:grpSpPr>
          <a:xfrm>
            <a:off x="4384534" y="3997723"/>
            <a:ext cx="4128681" cy="677565"/>
            <a:chOff x="6247219" y="1523831"/>
            <a:chExt cx="4128681" cy="677565"/>
          </a:xfrm>
        </p:grpSpPr>
        <p:sp>
          <p:nvSpPr>
            <p:cNvPr id="59" name="Rectangle 58"/>
            <p:cNvSpPr/>
            <p:nvPr/>
          </p:nvSpPr>
          <p:spPr>
            <a:xfrm>
              <a:off x="6247219" y="1523831"/>
              <a:ext cx="4128681" cy="6775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369940" y="1616162"/>
              <a:ext cx="3883239" cy="369332"/>
            </a:xfrm>
            <a:prstGeom prst="rect">
              <a:avLst/>
            </a:prstGeom>
            <a:noFill/>
          </p:spPr>
          <p:txBody>
            <a:bodyPr wrap="square" rtlCol="0">
              <a:spAutoFit/>
            </a:bodyPr>
            <a:lstStyle/>
            <a:p>
              <a:r>
                <a:rPr lang="en-US" dirty="0"/>
                <a:t>positive predictive value (PPV) = 33.3%</a:t>
              </a:r>
            </a:p>
          </p:txBody>
        </p:sp>
      </p:grpSp>
    </p:spTree>
    <p:extLst>
      <p:ext uri="{BB962C8B-B14F-4D97-AF65-F5344CB8AC3E}">
        <p14:creationId xmlns:p14="http://schemas.microsoft.com/office/powerpoint/2010/main" val="18130612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ectangle 24" descr=" 60"/>
          <p:cNvSpPr/>
          <p:nvPr/>
        </p:nvSpPr>
        <p:spPr>
          <a:xfrm>
            <a:off x="2835447" y="3543300"/>
            <a:ext cx="3895986" cy="2095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a:bodyPr>
          <a:lstStyle/>
          <a:p>
            <a:r>
              <a:rPr lang="en-US" dirty="0"/>
              <a:t>The problem: class imbalance</a:t>
            </a:r>
          </a:p>
        </p:txBody>
      </p:sp>
      <p:sp>
        <p:nvSpPr>
          <p:cNvPr id="26" name="TextBox 25" descr=" 4"/>
          <p:cNvSpPr txBox="1"/>
          <p:nvPr/>
        </p:nvSpPr>
        <p:spPr>
          <a:xfrm>
            <a:off x="190500" y="1536703"/>
            <a:ext cx="2377663" cy="2031325"/>
          </a:xfrm>
          <a:prstGeom prst="rect">
            <a:avLst/>
          </a:prstGeom>
          <a:noFill/>
        </p:spPr>
        <p:txBody>
          <a:bodyPr wrap="square" rtlCol="0">
            <a:spAutoFit/>
          </a:bodyPr>
          <a:lstStyle/>
          <a:p>
            <a:r>
              <a:rPr lang="en-US" b="1" dirty="0"/>
              <a:t>Learning the predictor with balanced classes</a:t>
            </a:r>
          </a:p>
          <a:p>
            <a:endParaRPr lang="en-US" b="1" dirty="0"/>
          </a:p>
          <a:p>
            <a:r>
              <a:rPr lang="en-US" b="1" dirty="0"/>
              <a:t>(e.g.: case / control study)</a:t>
            </a:r>
          </a:p>
          <a:p>
            <a:endParaRPr lang="en-US" b="1" dirty="0"/>
          </a:p>
        </p:txBody>
      </p:sp>
      <p:sp>
        <p:nvSpPr>
          <p:cNvPr id="27" name="Rectangle 26" descr=" 5"/>
          <p:cNvSpPr/>
          <p:nvPr/>
        </p:nvSpPr>
        <p:spPr>
          <a:xfrm>
            <a:off x="2832100" y="1295400"/>
            <a:ext cx="3895986" cy="2095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descr=" 6"/>
          <p:cNvGrpSpPr/>
          <p:nvPr/>
        </p:nvGrpSpPr>
        <p:grpSpPr>
          <a:xfrm>
            <a:off x="3079755" y="3767136"/>
            <a:ext cx="3339563" cy="1647828"/>
            <a:chOff x="138335" y="3717927"/>
            <a:chExt cx="3339563" cy="1647828"/>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35"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061"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724"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466"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192"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205"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844"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1570"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6233" y="37274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3609" y="371792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335"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061"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724"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466"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192"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205"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844"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1570"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6233" y="46355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3609" y="462598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81" y="4184106"/>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 name="Group 27" descr=" 59"/>
          <p:cNvGrpSpPr/>
          <p:nvPr/>
        </p:nvGrpSpPr>
        <p:grpSpPr>
          <a:xfrm>
            <a:off x="3059818" y="1482447"/>
            <a:ext cx="3126147" cy="1638854"/>
            <a:chOff x="1426829" y="3055387"/>
            <a:chExt cx="3126147" cy="1638854"/>
          </a:xfrm>
        </p:grpSpPr>
        <p:pic>
          <p:nvPicPr>
            <p:cNvPr id="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829" y="305593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55" y="305593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218" y="305593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960" y="305593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686" y="305593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829" y="396399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55" y="396399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218" y="396399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960" y="396399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686" y="396399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275" y="3055387"/>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7125" y="3055937"/>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5867" y="3055387"/>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0667" y="3055937"/>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559" y="3055387"/>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274" y="396289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7124" y="396344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5866" y="396289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0666" y="396344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558" y="396289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9" name="TextBox 48" descr=" 61"/>
          <p:cNvSpPr txBox="1"/>
          <p:nvPr/>
        </p:nvSpPr>
        <p:spPr>
          <a:xfrm>
            <a:off x="121233" y="3839815"/>
            <a:ext cx="2500940" cy="1754326"/>
          </a:xfrm>
          <a:prstGeom prst="rect">
            <a:avLst/>
          </a:prstGeom>
          <a:noFill/>
        </p:spPr>
        <p:txBody>
          <a:bodyPr wrap="square" rtlCol="0">
            <a:spAutoFit/>
          </a:bodyPr>
          <a:lstStyle/>
          <a:p>
            <a:r>
              <a:rPr lang="en-US" b="1" dirty="0"/>
              <a:t>Real population</a:t>
            </a:r>
          </a:p>
          <a:p>
            <a:endParaRPr lang="en-US" b="1" dirty="0"/>
          </a:p>
          <a:p>
            <a:r>
              <a:rPr lang="en-US" b="1" dirty="0"/>
              <a:t>Imbalanced classes (</a:t>
            </a:r>
            <a:r>
              <a:rPr lang="en-US" b="1" dirty="0" err="1"/>
              <a:t>eg</a:t>
            </a:r>
            <a:r>
              <a:rPr lang="en-US" b="1" dirty="0"/>
              <a:t>. due to low disease prevalence)</a:t>
            </a:r>
          </a:p>
          <a:p>
            <a:endParaRPr lang="en-US" b="1" dirty="0"/>
          </a:p>
        </p:txBody>
      </p:sp>
      <p:sp>
        <p:nvSpPr>
          <p:cNvPr id="50" name="TextBox 49" descr=" 62"/>
          <p:cNvSpPr txBox="1"/>
          <p:nvPr/>
        </p:nvSpPr>
        <p:spPr>
          <a:xfrm>
            <a:off x="7047255" y="2158484"/>
            <a:ext cx="1271245" cy="369332"/>
          </a:xfrm>
          <a:prstGeom prst="rect">
            <a:avLst/>
          </a:prstGeom>
          <a:noFill/>
        </p:spPr>
        <p:txBody>
          <a:bodyPr wrap="square" rtlCol="0">
            <a:spAutoFit/>
          </a:bodyPr>
          <a:lstStyle/>
          <a:p>
            <a:r>
              <a:rPr lang="en-US" dirty="0"/>
              <a:t>PPV = 90%</a:t>
            </a:r>
          </a:p>
        </p:txBody>
      </p:sp>
      <p:sp>
        <p:nvSpPr>
          <p:cNvPr id="51" name="TextBox 50" descr=" 63"/>
          <p:cNvSpPr txBox="1"/>
          <p:nvPr/>
        </p:nvSpPr>
        <p:spPr>
          <a:xfrm>
            <a:off x="7072655" y="4253984"/>
            <a:ext cx="2376145" cy="369332"/>
          </a:xfrm>
          <a:prstGeom prst="rect">
            <a:avLst/>
          </a:prstGeom>
          <a:noFill/>
        </p:spPr>
        <p:txBody>
          <a:bodyPr wrap="square" rtlCol="0">
            <a:spAutoFit/>
          </a:bodyPr>
          <a:lstStyle/>
          <a:p>
            <a:r>
              <a:rPr lang="en-US" dirty="0"/>
              <a:t>PPV = 33.3%</a:t>
            </a:r>
          </a:p>
        </p:txBody>
      </p:sp>
    </p:spTree>
    <p:extLst>
      <p:ext uri="{BB962C8B-B14F-4D97-AF65-F5344CB8AC3E}">
        <p14:creationId xmlns:p14="http://schemas.microsoft.com/office/powerpoint/2010/main" val="14750455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49" grpId="0"/>
      <p:bldP spid="50"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Another way to calculate this: </a:t>
            </a:r>
            <a:br>
              <a:rPr lang="en-US" dirty="0"/>
            </a:br>
            <a:r>
              <a:rPr lang="en-US" dirty="0"/>
              <a:t>Bayes’ theorem</a:t>
            </a:r>
          </a:p>
        </p:txBody>
      </p:sp>
      <mc:AlternateContent xmlns:mc="http://schemas.openxmlformats.org/markup-compatibility/2006" xmlns:a14="http://schemas.microsoft.com/office/drawing/2010/main">
        <mc:Choice Requires="a14">
          <p:sp>
            <p:nvSpPr>
              <p:cNvPr id="4" name="TextBox 3"/>
              <p:cNvSpPr txBox="1"/>
              <p:nvPr/>
            </p:nvSpPr>
            <p:spPr>
              <a:xfrm>
                <a:off x="2159000" y="3677445"/>
                <a:ext cx="3684663" cy="925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a:rPr>
                        <m:t>𝑝</m:t>
                      </m:r>
                      <m:d>
                        <m:dPr>
                          <m:ctrlPr>
                            <a:rPr lang="de-DE" sz="2600" b="0" i="1" smtClean="0">
                              <a:latin typeface="Cambria Math" panose="02040503050406030204" pitchFamily="18" charset="0"/>
                            </a:rPr>
                          </m:ctrlPr>
                        </m:dPr>
                        <m:e>
                          <m:r>
                            <a:rPr lang="de-DE" sz="2600" b="0" i="1" smtClean="0">
                              <a:latin typeface="Cambria Math"/>
                            </a:rPr>
                            <m:t>𝐷</m:t>
                          </m:r>
                        </m:e>
                        <m:e>
                          <m:r>
                            <a:rPr lang="de-DE" sz="2600" b="0" i="1" smtClean="0">
                              <a:latin typeface="Cambria Math"/>
                            </a:rPr>
                            <m:t>𝑃</m:t>
                          </m:r>
                        </m:e>
                      </m:d>
                      <m:r>
                        <a:rPr lang="de-DE" sz="2600" b="0" i="1" smtClean="0">
                          <a:latin typeface="Cambria Math"/>
                        </a:rPr>
                        <m:t>=</m:t>
                      </m:r>
                      <m:f>
                        <m:fPr>
                          <m:ctrlPr>
                            <a:rPr lang="de-DE" sz="2600" b="0" i="1" smtClean="0">
                              <a:latin typeface="Cambria Math" panose="02040503050406030204" pitchFamily="18" charset="0"/>
                            </a:rPr>
                          </m:ctrlPr>
                        </m:fPr>
                        <m:num>
                          <m:r>
                            <a:rPr lang="de-DE" sz="2600" b="0" i="1" smtClean="0">
                              <a:latin typeface="Cambria Math"/>
                            </a:rPr>
                            <m:t>𝑝</m:t>
                          </m:r>
                          <m:r>
                            <a:rPr lang="de-DE" sz="2600" b="0" i="1" smtClean="0">
                              <a:latin typeface="Cambria Math"/>
                            </a:rPr>
                            <m:t>(</m:t>
                          </m:r>
                          <m:r>
                            <a:rPr lang="de-DE" sz="2600" b="0" i="1" smtClean="0">
                              <a:latin typeface="Cambria Math"/>
                            </a:rPr>
                            <m:t>𝑃</m:t>
                          </m:r>
                          <m:r>
                            <a:rPr lang="de-DE" sz="2600" b="0" i="1" smtClean="0">
                              <a:latin typeface="Cambria Math"/>
                            </a:rPr>
                            <m:t>|</m:t>
                          </m:r>
                          <m:r>
                            <a:rPr lang="de-DE" sz="2600" b="0" i="1" smtClean="0">
                              <a:latin typeface="Cambria Math"/>
                            </a:rPr>
                            <m:t>𝐷</m:t>
                          </m:r>
                          <m:r>
                            <a:rPr lang="de-DE" sz="2600" b="0" i="1" smtClean="0">
                              <a:latin typeface="Cambria Math"/>
                            </a:rPr>
                            <m:t>)∙</m:t>
                          </m:r>
                          <m:r>
                            <a:rPr lang="de-DE" sz="2600" b="0" i="1" smtClean="0">
                              <a:latin typeface="Cambria Math"/>
                              <a:ea typeface="Cambria Math"/>
                            </a:rPr>
                            <m:t>𝑝</m:t>
                          </m:r>
                          <m:r>
                            <a:rPr lang="de-DE" sz="2600" b="0" i="1" smtClean="0">
                              <a:latin typeface="Cambria Math"/>
                              <a:ea typeface="Cambria Math"/>
                            </a:rPr>
                            <m:t>(</m:t>
                          </m:r>
                          <m:r>
                            <a:rPr lang="de-DE" sz="2600" b="0" i="1" smtClean="0">
                              <a:latin typeface="Cambria Math"/>
                              <a:ea typeface="Cambria Math"/>
                            </a:rPr>
                            <m:t>𝐷</m:t>
                          </m:r>
                          <m:r>
                            <a:rPr lang="de-DE" sz="2600" b="0" i="1" smtClean="0">
                              <a:latin typeface="Cambria Math"/>
                              <a:ea typeface="Cambria Math"/>
                            </a:rPr>
                            <m:t>)</m:t>
                          </m:r>
                        </m:num>
                        <m:den>
                          <m:r>
                            <a:rPr lang="de-DE" sz="2600" b="0" i="1" smtClean="0">
                              <a:latin typeface="Cambria Math"/>
                            </a:rPr>
                            <m:t>𝑝</m:t>
                          </m:r>
                          <m:r>
                            <a:rPr lang="de-DE" sz="2600" b="0" i="1" smtClean="0">
                              <a:latin typeface="Cambria Math"/>
                            </a:rPr>
                            <m:t>(</m:t>
                          </m:r>
                          <m:r>
                            <a:rPr lang="de-DE" sz="2600" b="0" i="1" smtClean="0">
                              <a:latin typeface="Cambria Math"/>
                            </a:rPr>
                            <m:t>𝑃</m:t>
                          </m:r>
                          <m:r>
                            <a:rPr lang="de-DE" sz="2600" b="0" i="1" smtClean="0">
                              <a:latin typeface="Cambria Math"/>
                            </a:rPr>
                            <m:t>)</m:t>
                          </m:r>
                        </m:den>
                      </m:f>
                    </m:oMath>
                  </m:oMathPara>
                </a14:m>
                <a:endParaRPr 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2159000" y="3677445"/>
                <a:ext cx="3684663" cy="925510"/>
              </a:xfrm>
              <a:prstGeom prst="rect">
                <a:avLst/>
              </a:prstGeom>
              <a:blipFill rotWithShape="1">
                <a:blip r:embed="rId2"/>
                <a:stretch>
                  <a:fillRect/>
                </a:stretch>
              </a:blipFill>
            </p:spPr>
            <p:txBody>
              <a:bodyPr/>
              <a:lstStyle/>
              <a:p>
                <a:r>
                  <a:rPr lang="en-US">
                    <a:noFill/>
                  </a:rPr>
                  <a:t> </a:t>
                </a:r>
              </a:p>
            </p:txBody>
          </p:sp>
        </mc:Fallback>
      </mc:AlternateContent>
      <p:sp>
        <p:nvSpPr>
          <p:cNvPr id="5" name="TextBox 4"/>
          <p:cNvSpPr txBox="1"/>
          <p:nvPr/>
        </p:nvSpPr>
        <p:spPr>
          <a:xfrm>
            <a:off x="584200" y="1498600"/>
            <a:ext cx="3729226" cy="784830"/>
          </a:xfrm>
          <a:prstGeom prst="rect">
            <a:avLst/>
          </a:prstGeom>
          <a:noFill/>
        </p:spPr>
        <p:txBody>
          <a:bodyPr wrap="none" rtlCol="0">
            <a:spAutoFit/>
          </a:bodyPr>
          <a:lstStyle/>
          <a:p>
            <a:r>
              <a:rPr lang="en-US" sz="1500" i="1" dirty="0"/>
              <a:t>D</a:t>
            </a:r>
            <a:r>
              <a:rPr lang="en-US" sz="1500" dirty="0"/>
              <a:t> = diseased</a:t>
            </a:r>
          </a:p>
          <a:p>
            <a:r>
              <a:rPr lang="en-US" sz="1500" i="1" dirty="0"/>
              <a:t>H</a:t>
            </a:r>
            <a:r>
              <a:rPr lang="en-US" sz="1500" dirty="0"/>
              <a:t> = healthy</a:t>
            </a:r>
          </a:p>
          <a:p>
            <a:r>
              <a:rPr lang="en-US" sz="1500" i="1" dirty="0"/>
              <a:t>P</a:t>
            </a:r>
            <a:r>
              <a:rPr lang="en-US" sz="1500" dirty="0"/>
              <a:t> = test is positive (claims subject is diseased)</a:t>
            </a:r>
          </a:p>
        </p:txBody>
      </p:sp>
      <p:sp>
        <p:nvSpPr>
          <p:cNvPr id="7" name="TextBox 6"/>
          <p:cNvSpPr txBox="1"/>
          <p:nvPr/>
        </p:nvSpPr>
        <p:spPr>
          <a:xfrm>
            <a:off x="1523633" y="5080000"/>
            <a:ext cx="635367" cy="430887"/>
          </a:xfrm>
          <a:prstGeom prst="rect">
            <a:avLst/>
          </a:prstGeom>
          <a:noFill/>
        </p:spPr>
        <p:txBody>
          <a:bodyPr wrap="none" rtlCol="0">
            <a:spAutoFit/>
          </a:bodyPr>
          <a:lstStyle/>
          <a:p>
            <a:r>
              <a:rPr lang="en-US" sz="2200" dirty="0"/>
              <a:t>PPV</a:t>
            </a:r>
          </a:p>
        </p:txBody>
      </p:sp>
      <p:cxnSp>
        <p:nvCxnSpPr>
          <p:cNvPr id="9" name="Straight Arrow Connector 8"/>
          <p:cNvCxnSpPr/>
          <p:nvPr/>
        </p:nvCxnSpPr>
        <p:spPr>
          <a:xfrm flipH="1">
            <a:off x="2019300" y="4419600"/>
            <a:ext cx="812800" cy="660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644901" y="3111500"/>
            <a:ext cx="469899" cy="5024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60416" y="2718713"/>
            <a:ext cx="1955985" cy="430887"/>
          </a:xfrm>
          <a:prstGeom prst="rect">
            <a:avLst/>
          </a:prstGeom>
          <a:noFill/>
        </p:spPr>
        <p:txBody>
          <a:bodyPr wrap="none" rtlCol="0">
            <a:spAutoFit/>
          </a:bodyPr>
          <a:lstStyle/>
          <a:p>
            <a:r>
              <a:rPr lang="en-US" sz="2200" dirty="0"/>
              <a:t>sensitivity = 0.9</a:t>
            </a:r>
          </a:p>
        </p:txBody>
      </p:sp>
      <p:cxnSp>
        <p:nvCxnSpPr>
          <p:cNvPr id="14" name="Straight Arrow Connector 13"/>
          <p:cNvCxnSpPr/>
          <p:nvPr/>
        </p:nvCxnSpPr>
        <p:spPr>
          <a:xfrm flipH="1">
            <a:off x="4313426" y="4602955"/>
            <a:ext cx="283975" cy="5786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44901" y="5690858"/>
            <a:ext cx="2440861" cy="369332"/>
          </a:xfrm>
          <a:prstGeom prst="rect">
            <a:avLst/>
          </a:prstGeom>
          <a:noFill/>
        </p:spPr>
        <p:txBody>
          <a:bodyPr wrap="none" rtlCol="0">
            <a:spAutoFit/>
          </a:bodyPr>
          <a:lstStyle/>
          <a:p>
            <a:r>
              <a:rPr lang="en-US" dirty="0"/>
              <a:t>fraction of positive tests</a:t>
            </a:r>
          </a:p>
        </p:txBody>
      </p:sp>
      <p:cxnSp>
        <p:nvCxnSpPr>
          <p:cNvPr id="20" name="Straight Arrow Connector 19"/>
          <p:cNvCxnSpPr/>
          <p:nvPr/>
        </p:nvCxnSpPr>
        <p:spPr>
          <a:xfrm flipV="1">
            <a:off x="5511800" y="3111500"/>
            <a:ext cx="331863" cy="5024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11800" y="2680613"/>
            <a:ext cx="3096169" cy="430887"/>
          </a:xfrm>
          <a:prstGeom prst="rect">
            <a:avLst/>
          </a:prstGeom>
          <a:noFill/>
        </p:spPr>
        <p:txBody>
          <a:bodyPr wrap="none" rtlCol="0">
            <a:spAutoFit/>
          </a:bodyPr>
          <a:lstStyle/>
          <a:p>
            <a:r>
              <a:rPr lang="en-US" sz="2200" dirty="0"/>
              <a:t>prevalence of the disease</a:t>
            </a:r>
          </a:p>
        </p:txBody>
      </p:sp>
      <mc:AlternateContent xmlns:mc="http://schemas.openxmlformats.org/markup-compatibility/2006" xmlns:a14="http://schemas.microsoft.com/office/drawing/2010/main">
        <mc:Choice Requires="a14">
          <p:sp>
            <p:nvSpPr>
              <p:cNvPr id="25" name="TextBox 24"/>
              <p:cNvSpPr txBox="1"/>
              <p:nvPr/>
            </p:nvSpPr>
            <p:spPr>
              <a:xfrm>
                <a:off x="3345609" y="6060190"/>
                <a:ext cx="32535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𝑃</m:t>
                          </m:r>
                        </m:e>
                        <m:e>
                          <m:r>
                            <a:rPr lang="de-DE" b="0" i="1" smtClean="0">
                              <a:latin typeface="Cambria Math"/>
                            </a:rPr>
                            <m:t>𝐷</m:t>
                          </m:r>
                        </m:e>
                      </m:d>
                      <m:r>
                        <a:rPr lang="de-DE" b="0" i="1" smtClean="0">
                          <a:latin typeface="Cambria Math"/>
                          <a:ea typeface="Cambria Math"/>
                        </a:rPr>
                        <m:t>∙</m:t>
                      </m:r>
                      <m:r>
                        <a:rPr lang="de-DE" b="0" i="1" smtClean="0">
                          <a:latin typeface="Cambria Math"/>
                          <a:ea typeface="Cambria Math"/>
                        </a:rPr>
                        <m:t>𝑝</m:t>
                      </m:r>
                      <m:d>
                        <m:dPr>
                          <m:ctrlPr>
                            <a:rPr lang="de-DE" b="0" i="1" smtClean="0">
                              <a:latin typeface="Cambria Math" panose="02040503050406030204" pitchFamily="18" charset="0"/>
                              <a:ea typeface="Cambria Math"/>
                            </a:rPr>
                          </m:ctrlPr>
                        </m:dPr>
                        <m:e>
                          <m:r>
                            <a:rPr lang="de-DE" b="0" i="1" smtClean="0">
                              <a:latin typeface="Cambria Math"/>
                              <a:ea typeface="Cambria Math"/>
                            </a:rPr>
                            <m:t>𝐷</m:t>
                          </m:r>
                        </m:e>
                      </m:d>
                      <m:r>
                        <a:rPr lang="de-DE" b="0" i="1" smtClean="0">
                          <a:latin typeface="Cambria Math"/>
                          <a:ea typeface="Cambria Math"/>
                        </a:rPr>
                        <m:t>+</m:t>
                      </m:r>
                      <m:r>
                        <a:rPr lang="de-DE" b="0" i="1" smtClean="0">
                          <a:latin typeface="Cambria Math"/>
                          <a:ea typeface="Cambria Math"/>
                        </a:rPr>
                        <m:t>𝑝</m:t>
                      </m:r>
                      <m:r>
                        <a:rPr lang="de-DE" b="0" i="1" smtClean="0">
                          <a:latin typeface="Cambria Math"/>
                          <a:ea typeface="Cambria Math"/>
                        </a:rPr>
                        <m:t>(</m:t>
                      </m:r>
                      <m:r>
                        <a:rPr lang="de-DE" b="0" i="1" smtClean="0">
                          <a:latin typeface="Cambria Math"/>
                          <a:ea typeface="Cambria Math"/>
                        </a:rPr>
                        <m:t>𝑃</m:t>
                      </m:r>
                      <m:r>
                        <a:rPr lang="de-DE" b="0" i="1" smtClean="0">
                          <a:latin typeface="Cambria Math"/>
                          <a:ea typeface="Cambria Math"/>
                        </a:rPr>
                        <m:t>|</m:t>
                      </m:r>
                      <m:r>
                        <a:rPr lang="de-DE" b="0" i="1" smtClean="0">
                          <a:latin typeface="Cambria Math"/>
                          <a:ea typeface="Cambria Math"/>
                        </a:rPr>
                        <m:t>𝐻</m:t>
                      </m:r>
                      <m:r>
                        <a:rPr lang="de-DE" b="0" i="1" smtClean="0">
                          <a:latin typeface="Cambria Math"/>
                          <a:ea typeface="Cambria Math"/>
                        </a:rPr>
                        <m:t>)∙</m:t>
                      </m:r>
                      <m:r>
                        <a:rPr lang="de-DE" b="0" i="1" smtClean="0">
                          <a:latin typeface="Cambria Math"/>
                          <a:ea typeface="Cambria Math"/>
                        </a:rPr>
                        <m:t>𝑝</m:t>
                      </m:r>
                      <m:r>
                        <a:rPr lang="de-DE" b="0" i="1" smtClean="0">
                          <a:latin typeface="Cambria Math"/>
                          <a:ea typeface="Cambria Math"/>
                        </a:rPr>
                        <m:t>(</m:t>
                      </m:r>
                      <m:r>
                        <a:rPr lang="de-DE" b="0" i="1" smtClean="0">
                          <a:latin typeface="Cambria Math"/>
                          <a:ea typeface="Cambria Math"/>
                        </a:rPr>
                        <m:t>𝐻</m:t>
                      </m:r>
                      <m:r>
                        <a:rPr lang="de-DE" b="0" i="1" smtClean="0">
                          <a:latin typeface="Cambria Math"/>
                          <a:ea typeface="Cambria Math"/>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345609" y="6060190"/>
                <a:ext cx="3253583" cy="369332"/>
              </a:xfrm>
              <a:prstGeom prst="rect">
                <a:avLst/>
              </a:prstGeom>
              <a:blipFill rotWithShape="0">
                <a:blip r:embed="rId3"/>
                <a:stretch>
                  <a:fillRect b="-14754"/>
                </a:stretch>
              </a:blipFill>
            </p:spPr>
            <p:txBody>
              <a:bodyPr/>
              <a:lstStyle/>
              <a:p>
                <a:r>
                  <a:rPr lang="en-US">
                    <a:noFill/>
                  </a:rPr>
                  <a:t> </a:t>
                </a:r>
              </a:p>
            </p:txBody>
          </p:sp>
        </mc:Fallback>
      </mc:AlternateContent>
      <p:sp>
        <p:nvSpPr>
          <p:cNvPr id="10" name="Rectangle 9"/>
          <p:cNvSpPr/>
          <p:nvPr/>
        </p:nvSpPr>
        <p:spPr>
          <a:xfrm>
            <a:off x="3384540" y="3677445"/>
            <a:ext cx="2293191" cy="989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216401" y="3391754"/>
            <a:ext cx="3201716" cy="2095500"/>
            <a:chOff x="7009084" y="3913207"/>
            <a:chExt cx="3201716" cy="2095500"/>
          </a:xfrm>
        </p:grpSpPr>
        <p:sp>
          <p:nvSpPr>
            <p:cNvPr id="15" name="Rectangle 14"/>
            <p:cNvSpPr/>
            <p:nvPr/>
          </p:nvSpPr>
          <p:spPr>
            <a:xfrm>
              <a:off x="7009084" y="3913207"/>
              <a:ext cx="3201716" cy="2095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7059884" y="4001532"/>
                  <a:ext cx="25748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𝐷</m:t>
                            </m:r>
                          </m:e>
                        </m:d>
                        <m:r>
                          <a:rPr lang="de-DE" b="0" i="1" smtClean="0">
                            <a:latin typeface="Cambria Math"/>
                          </a:rPr>
                          <m:t>=0.5 :</m:t>
                        </m:r>
                        <m:r>
                          <a:rPr lang="de-DE" b="0" i="1" smtClean="0">
                            <a:latin typeface="Cambria Math"/>
                          </a:rPr>
                          <m:t>𝑃𝑃𝑉</m:t>
                        </m:r>
                        <m:r>
                          <a:rPr lang="de-DE" b="0" i="1" smtClean="0">
                            <a:latin typeface="Cambria Math"/>
                          </a:rPr>
                          <m:t>=0.9</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059884" y="4001532"/>
                  <a:ext cx="2574807" cy="369332"/>
                </a:xfrm>
                <a:prstGeom prst="rect">
                  <a:avLst/>
                </a:prstGeom>
                <a:blipFill rotWithShape="1">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59884" y="4609643"/>
                  <a:ext cx="2654958"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𝐷</m:t>
                            </m:r>
                          </m:e>
                        </m:d>
                        <m:r>
                          <a:rPr lang="de-DE" b="0" i="1" smtClean="0">
                            <a:latin typeface="Cambria Math"/>
                          </a:rPr>
                          <m:t>=</m:t>
                        </m:r>
                        <m:f>
                          <m:fPr>
                            <m:ctrlPr>
                              <a:rPr lang="de-DE" b="0" i="1" smtClean="0">
                                <a:latin typeface="Cambria Math" panose="02040503050406030204" pitchFamily="18" charset="0"/>
                              </a:rPr>
                            </m:ctrlPr>
                          </m:fPr>
                          <m:num>
                            <m:r>
                              <a:rPr lang="de-DE" b="0" i="1" smtClean="0">
                                <a:latin typeface="Cambria Math"/>
                              </a:rPr>
                              <m:t>1</m:t>
                            </m:r>
                          </m:num>
                          <m:den>
                            <m:r>
                              <a:rPr lang="de-DE" b="0" i="1" smtClean="0">
                                <a:latin typeface="Cambria Math"/>
                              </a:rPr>
                              <m:t>21</m:t>
                            </m:r>
                          </m:den>
                        </m:f>
                        <m:r>
                          <a:rPr lang="de-DE" b="0" i="1" smtClean="0">
                            <a:latin typeface="Cambria Math"/>
                          </a:rPr>
                          <m:t> :</m:t>
                        </m:r>
                        <m:r>
                          <a:rPr lang="de-DE" b="0" i="1" smtClean="0">
                            <a:latin typeface="Cambria Math"/>
                          </a:rPr>
                          <m:t>𝑃𝑃𝑉</m:t>
                        </m:r>
                        <m:r>
                          <a:rPr lang="de-DE" b="0" i="1" smtClean="0">
                            <a:latin typeface="Cambria Math"/>
                          </a:rPr>
                          <m:t>=0.31</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059884" y="4609643"/>
                  <a:ext cx="2654958" cy="61093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059884" y="5423171"/>
                  <a:ext cx="30877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a:rPr>
                          <m:t>𝑝</m:t>
                        </m:r>
                        <m:d>
                          <m:dPr>
                            <m:ctrlPr>
                              <a:rPr lang="de-DE" b="0" i="1" smtClean="0">
                                <a:latin typeface="Cambria Math" panose="02040503050406030204" pitchFamily="18" charset="0"/>
                              </a:rPr>
                            </m:ctrlPr>
                          </m:dPr>
                          <m:e>
                            <m:r>
                              <a:rPr lang="de-DE" b="0" i="1" smtClean="0">
                                <a:latin typeface="Cambria Math"/>
                              </a:rPr>
                              <m:t>𝐷</m:t>
                            </m:r>
                          </m:e>
                        </m:d>
                        <m:r>
                          <a:rPr lang="de-DE" b="0" i="1" smtClean="0">
                            <a:latin typeface="Cambria Math"/>
                          </a:rPr>
                          <m:t>=0.005 :</m:t>
                        </m:r>
                        <m:r>
                          <a:rPr lang="de-DE" b="0" i="1" smtClean="0">
                            <a:latin typeface="Cambria Math"/>
                          </a:rPr>
                          <m:t>𝑃𝑃𝑉</m:t>
                        </m:r>
                        <m:r>
                          <a:rPr lang="de-DE" b="0" i="1" smtClean="0">
                            <a:latin typeface="Cambria Math"/>
                          </a:rPr>
                          <m:t>=0.043</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059884" y="5423171"/>
                  <a:ext cx="3087768" cy="369332"/>
                </a:xfrm>
                <a:prstGeom prst="rect">
                  <a:avLst/>
                </a:prstGeom>
                <a:blipFill rotWithShape="1">
                  <a:blip r:embed="rId6"/>
                  <a:stretch>
                    <a:fillRect b="-4918"/>
                  </a:stretch>
                </a:blipFill>
              </p:spPr>
              <p:txBody>
                <a:bodyPr/>
                <a:lstStyle/>
                <a:p>
                  <a:r>
                    <a:rPr lang="en-US">
                      <a:noFill/>
                    </a:rPr>
                    <a:t> </a:t>
                  </a:r>
                </a:p>
              </p:txBody>
            </p:sp>
          </mc:Fallback>
        </mc:AlternateContent>
      </p:grpSp>
    </p:spTree>
    <p:extLst>
      <p:ext uri="{BB962C8B-B14F-4D97-AF65-F5344CB8AC3E}">
        <p14:creationId xmlns:p14="http://schemas.microsoft.com/office/powerpoint/2010/main" val="53853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1" grpId="0"/>
      <p:bldP spid="19" grpId="0"/>
      <p:bldP spid="24" grpId="0"/>
      <p:bldP spid="25"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Rectangle 12"/>
          <p:cNvSpPr/>
          <p:nvPr/>
        </p:nvSpPr>
        <p:spPr>
          <a:xfrm>
            <a:off x="7669530" y="2755054"/>
            <a:ext cx="1183947" cy="2047029"/>
          </a:xfrm>
          <a:prstGeom prst="rect">
            <a:avLst/>
          </a:prstGeom>
          <a:effectLst>
            <a:outerShdw blurRad="50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Quiz 1</a:t>
            </a:r>
          </a:p>
        </p:txBody>
      </p:sp>
      <p:sp>
        <p:nvSpPr>
          <p:cNvPr id="3" name="Content Placeholder 2"/>
          <p:cNvSpPr>
            <a:spLocks noGrp="1"/>
          </p:cNvSpPr>
          <p:nvPr>
            <p:ph idx="1"/>
          </p:nvPr>
        </p:nvSpPr>
        <p:spPr>
          <a:xfrm>
            <a:off x="430315" y="1213360"/>
            <a:ext cx="8446022" cy="4525963"/>
          </a:xfrm>
        </p:spPr>
        <p:txBody>
          <a:bodyPr>
            <a:normAutofit/>
          </a:bodyPr>
          <a:lstStyle/>
          <a:p>
            <a:pPr marL="0" indent="0">
              <a:spcBef>
                <a:spcPts val="0"/>
              </a:spcBef>
              <a:buNone/>
            </a:pPr>
            <a:r>
              <a:rPr lang="en-US" sz="2000" dirty="0"/>
              <a:t>Answer: Var 3 separates healthy from sick (in the part of the data that we see)</a:t>
            </a:r>
          </a:p>
        </p:txBody>
      </p:sp>
      <p:graphicFrame>
        <p:nvGraphicFramePr>
          <p:cNvPr id="5" name="Table 4"/>
          <p:cNvGraphicFramePr>
            <a:graphicFrameLocks noGrp="1"/>
          </p:cNvGraphicFramePr>
          <p:nvPr>
            <p:extLst/>
          </p:nvPr>
        </p:nvGraphicFramePr>
        <p:xfrm>
          <a:off x="457200" y="1846476"/>
          <a:ext cx="6768059" cy="3976806"/>
        </p:xfrm>
        <a:graphic>
          <a:graphicData uri="http://schemas.openxmlformats.org/drawingml/2006/table">
            <a:tbl>
              <a:tblPr firstRow="1" bandRow="1">
                <a:tableStyleId>{073A0DAA-6AF3-43AB-8588-CEC1D06C72B9}</a:tableStyleId>
              </a:tblPr>
              <a:tblGrid>
                <a:gridCol w="1489653">
                  <a:extLst>
                    <a:ext uri="{9D8B030D-6E8A-4147-A177-3AD203B41FA5}">
                      <a16:colId xmlns:a16="http://schemas.microsoft.com/office/drawing/2014/main" val="20000"/>
                    </a:ext>
                  </a:extLst>
                </a:gridCol>
                <a:gridCol w="904648">
                  <a:extLst>
                    <a:ext uri="{9D8B030D-6E8A-4147-A177-3AD203B41FA5}">
                      <a16:colId xmlns:a16="http://schemas.microsoft.com/office/drawing/2014/main" val="20001"/>
                    </a:ext>
                  </a:extLst>
                </a:gridCol>
                <a:gridCol w="868462">
                  <a:extLst>
                    <a:ext uri="{9D8B030D-6E8A-4147-A177-3AD203B41FA5}">
                      <a16:colId xmlns:a16="http://schemas.microsoft.com/office/drawing/2014/main" val="20002"/>
                    </a:ext>
                  </a:extLst>
                </a:gridCol>
                <a:gridCol w="922740">
                  <a:extLst>
                    <a:ext uri="{9D8B030D-6E8A-4147-A177-3AD203B41FA5}">
                      <a16:colId xmlns:a16="http://schemas.microsoft.com/office/drawing/2014/main" val="20003"/>
                    </a:ext>
                  </a:extLst>
                </a:gridCol>
                <a:gridCol w="886555">
                  <a:extLst>
                    <a:ext uri="{9D8B030D-6E8A-4147-A177-3AD203B41FA5}">
                      <a16:colId xmlns:a16="http://schemas.microsoft.com/office/drawing/2014/main" val="20004"/>
                    </a:ext>
                  </a:extLst>
                </a:gridCol>
                <a:gridCol w="446294">
                  <a:extLst>
                    <a:ext uri="{9D8B030D-6E8A-4147-A177-3AD203B41FA5}">
                      <a16:colId xmlns:a16="http://schemas.microsoft.com/office/drawing/2014/main" val="20005"/>
                    </a:ext>
                  </a:extLst>
                </a:gridCol>
                <a:gridCol w="621191">
                  <a:extLst>
                    <a:ext uri="{9D8B030D-6E8A-4147-A177-3AD203B41FA5}">
                      <a16:colId xmlns:a16="http://schemas.microsoft.com/office/drawing/2014/main" val="20006"/>
                    </a:ext>
                  </a:extLst>
                </a:gridCol>
                <a:gridCol w="628516">
                  <a:extLst>
                    <a:ext uri="{9D8B030D-6E8A-4147-A177-3AD203B41FA5}">
                      <a16:colId xmlns:a16="http://schemas.microsoft.com/office/drawing/2014/main" val="20007"/>
                    </a:ext>
                  </a:extLst>
                </a:gridCol>
              </a:tblGrid>
              <a:tr h="556121">
                <a:tc>
                  <a:txBody>
                    <a:bodyPr/>
                    <a:lstStyle/>
                    <a:p>
                      <a:pPr algn="ctr"/>
                      <a:endParaRPr lang="en-US" dirty="0"/>
                    </a:p>
                  </a:txBody>
                  <a:tcPr anchor="ctr"/>
                </a:tc>
                <a:tc>
                  <a:txBody>
                    <a:bodyPr/>
                    <a:lstStyle/>
                    <a:p>
                      <a:pPr algn="ctr"/>
                      <a:r>
                        <a:rPr lang="en-US" dirty="0" err="1"/>
                        <a:t>Var</a:t>
                      </a:r>
                      <a:r>
                        <a:rPr lang="en-US" dirty="0"/>
                        <a:t> 1</a:t>
                      </a:r>
                    </a:p>
                  </a:txBody>
                  <a:tcPr anchor="ctr"/>
                </a:tc>
                <a:tc>
                  <a:txBody>
                    <a:bodyPr/>
                    <a:lstStyle/>
                    <a:p>
                      <a:pPr algn="ctr"/>
                      <a:r>
                        <a:rPr lang="en-US" dirty="0" err="1"/>
                        <a:t>Var</a:t>
                      </a:r>
                      <a:r>
                        <a:rPr lang="en-US" dirty="0"/>
                        <a:t> 2</a:t>
                      </a:r>
                    </a:p>
                  </a:txBody>
                  <a:tcPr anchor="ctr"/>
                </a:tc>
                <a:tc>
                  <a:txBody>
                    <a:bodyPr/>
                    <a:lstStyle/>
                    <a:p>
                      <a:pPr algn="ctr"/>
                      <a:r>
                        <a:rPr lang="en-US" dirty="0" err="1"/>
                        <a:t>Var</a:t>
                      </a:r>
                      <a:r>
                        <a:rPr lang="en-US" baseline="0" dirty="0"/>
                        <a:t> 3</a:t>
                      </a:r>
                      <a:endParaRPr lang="en-US" dirty="0"/>
                    </a:p>
                  </a:txBody>
                  <a:tcPr anchor="ctr"/>
                </a:tc>
                <a:tc>
                  <a:txBody>
                    <a:bodyPr/>
                    <a:lstStyle/>
                    <a:p>
                      <a:pPr algn="ctr"/>
                      <a:r>
                        <a:rPr lang="en-US" dirty="0" err="1"/>
                        <a:t>Var</a:t>
                      </a:r>
                      <a:r>
                        <a:rPr lang="en-US" dirty="0"/>
                        <a:t> 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en-US" dirty="0"/>
                        <a:t>class</a:t>
                      </a:r>
                    </a:p>
                  </a:txBody>
                  <a:tcPr anchor="ctr"/>
                </a:tc>
                <a:extLst>
                  <a:ext uri="{0D108BD9-81ED-4DB2-BD59-A6C34878D82A}">
                    <a16:rowId xmlns:a16="http://schemas.microsoft.com/office/drawing/2014/main" val="10000"/>
                  </a:ext>
                </a:extLst>
              </a:tr>
              <a:tr h="556121">
                <a:tc>
                  <a:txBody>
                    <a:bodyPr/>
                    <a:lstStyle/>
                    <a:p>
                      <a:pPr algn="ctr"/>
                      <a:r>
                        <a:rPr lang="en-US" dirty="0"/>
                        <a:t>Sample 1</a:t>
                      </a:r>
                    </a:p>
                  </a:txBody>
                  <a:tcPr anchor="ctr"/>
                </a:tc>
                <a:tc>
                  <a:txBody>
                    <a:bodyPr/>
                    <a:lstStyle/>
                    <a:p>
                      <a:pPr algn="ctr"/>
                      <a:r>
                        <a:rPr lang="en-US" dirty="0"/>
                        <a:t>12.3</a:t>
                      </a:r>
                    </a:p>
                  </a:txBody>
                  <a:tcPr anchor="ctr"/>
                </a:tc>
                <a:tc>
                  <a:txBody>
                    <a:bodyPr/>
                    <a:lstStyle/>
                    <a:p>
                      <a:pPr algn="ctr"/>
                      <a:r>
                        <a:rPr lang="en-US" dirty="0"/>
                        <a:t>53.1</a:t>
                      </a:r>
                    </a:p>
                  </a:txBody>
                  <a:tcPr anchor="ctr"/>
                </a:tc>
                <a:tc>
                  <a:txBody>
                    <a:bodyPr/>
                    <a:lstStyle/>
                    <a:p>
                      <a:pPr algn="ctr"/>
                      <a:r>
                        <a:rPr lang="en-US" dirty="0"/>
                        <a:t>2.4</a:t>
                      </a:r>
                    </a:p>
                  </a:txBody>
                  <a:tcPr anchor="ctr"/>
                </a:tc>
                <a:tc>
                  <a:txBody>
                    <a:bodyPr/>
                    <a:lstStyle/>
                    <a:p>
                      <a:pPr algn="ctr"/>
                      <a:r>
                        <a:rPr lang="en-US" dirty="0"/>
                        <a:t>5.4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556121">
                <a:tc>
                  <a:txBody>
                    <a:bodyPr/>
                    <a:lstStyle/>
                    <a:p>
                      <a:pPr algn="ctr"/>
                      <a:r>
                        <a:rPr lang="en-US" dirty="0"/>
                        <a:t>Sample 2</a:t>
                      </a:r>
                    </a:p>
                  </a:txBody>
                  <a:tcPr anchor="ctr"/>
                </a:tc>
                <a:tc>
                  <a:txBody>
                    <a:bodyPr/>
                    <a:lstStyle/>
                    <a:p>
                      <a:pPr algn="ctr"/>
                      <a:r>
                        <a:rPr lang="en-US" dirty="0"/>
                        <a:t>43.5</a:t>
                      </a:r>
                    </a:p>
                  </a:txBody>
                  <a:tcPr anchor="ctr"/>
                </a:tc>
                <a:tc>
                  <a:txBody>
                    <a:bodyPr/>
                    <a:lstStyle/>
                    <a:p>
                      <a:pPr algn="ctr"/>
                      <a:r>
                        <a:rPr lang="en-US" dirty="0"/>
                        <a:t>46.1</a:t>
                      </a:r>
                    </a:p>
                  </a:txBody>
                  <a:tcPr anchor="ctr"/>
                </a:tc>
                <a:tc>
                  <a:txBody>
                    <a:bodyPr/>
                    <a:lstStyle/>
                    <a:p>
                      <a:pPr algn="ctr"/>
                      <a:r>
                        <a:rPr lang="en-US" dirty="0"/>
                        <a:t>53.4</a:t>
                      </a:r>
                    </a:p>
                  </a:txBody>
                  <a:tcPr anchor="ctr"/>
                </a:tc>
                <a:tc>
                  <a:txBody>
                    <a:bodyPr/>
                    <a:lstStyle/>
                    <a:p>
                      <a:pPr algn="ctr"/>
                      <a:r>
                        <a:rPr lang="en-US" dirty="0"/>
                        <a:t>23.5</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2"/>
                  </a:ext>
                </a:extLst>
              </a:tr>
              <a:tr h="556121">
                <a:tc>
                  <a:txBody>
                    <a:bodyPr/>
                    <a:lstStyle/>
                    <a:p>
                      <a:pPr algn="ctr"/>
                      <a:r>
                        <a:rPr lang="en-US" dirty="0"/>
                        <a:t>Sample 3</a:t>
                      </a:r>
                    </a:p>
                  </a:txBody>
                  <a:tcPr anchor="ctr"/>
                </a:tc>
                <a:tc>
                  <a:txBody>
                    <a:bodyPr/>
                    <a:lstStyle/>
                    <a:p>
                      <a:pPr algn="ctr"/>
                      <a:r>
                        <a:rPr lang="en-US" dirty="0"/>
                        <a:t>35.6</a:t>
                      </a:r>
                    </a:p>
                  </a:txBody>
                  <a:tcPr anchor="ctr"/>
                </a:tc>
                <a:tc>
                  <a:txBody>
                    <a:bodyPr/>
                    <a:lstStyle/>
                    <a:p>
                      <a:pPr algn="ctr"/>
                      <a:r>
                        <a:rPr lang="en-US" dirty="0"/>
                        <a:t>20.5</a:t>
                      </a:r>
                    </a:p>
                  </a:txBody>
                  <a:tcPr anchor="ctr"/>
                </a:tc>
                <a:tc>
                  <a:txBody>
                    <a:bodyPr/>
                    <a:lstStyle/>
                    <a:p>
                      <a:pPr algn="ctr"/>
                      <a:r>
                        <a:rPr lang="en-US" dirty="0"/>
                        <a:t>48.4</a:t>
                      </a:r>
                    </a:p>
                  </a:txBody>
                  <a:tcPr anchor="ctr"/>
                </a:tc>
                <a:tc>
                  <a:txBody>
                    <a:bodyPr/>
                    <a:lstStyle/>
                    <a:p>
                      <a:pPr algn="ctr"/>
                      <a:r>
                        <a:rPr lang="en-US" dirty="0"/>
                        <a:t>21.6</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3"/>
                  </a:ext>
                </a:extLst>
              </a:tr>
              <a:tr h="556121">
                <a:tc>
                  <a:txBody>
                    <a:bodyPr/>
                    <a:lstStyle/>
                    <a:p>
                      <a:pPr algn="ctr"/>
                      <a:r>
                        <a:rPr lang="en-US" dirty="0"/>
                        <a:t>Sample</a:t>
                      </a:r>
                      <a:r>
                        <a:rPr lang="en-US" baseline="0" dirty="0"/>
                        <a:t> 4</a:t>
                      </a:r>
                      <a:endParaRPr lang="en-US" dirty="0"/>
                    </a:p>
                  </a:txBody>
                  <a:tcPr anchor="ctr"/>
                </a:tc>
                <a:tc>
                  <a:txBody>
                    <a:bodyPr/>
                    <a:lstStyle/>
                    <a:p>
                      <a:pPr algn="ctr"/>
                      <a:r>
                        <a:rPr lang="en-US" dirty="0"/>
                        <a:t>44.2</a:t>
                      </a:r>
                    </a:p>
                  </a:txBody>
                  <a:tcPr anchor="ctr"/>
                </a:tc>
                <a:tc>
                  <a:txBody>
                    <a:bodyPr/>
                    <a:lstStyle/>
                    <a:p>
                      <a:pPr algn="ctr"/>
                      <a:r>
                        <a:rPr lang="en-US" dirty="0"/>
                        <a:t>24.5</a:t>
                      </a:r>
                    </a:p>
                  </a:txBody>
                  <a:tcPr anchor="ctr"/>
                </a:tc>
                <a:tc>
                  <a:txBody>
                    <a:bodyPr/>
                    <a:lstStyle/>
                    <a:p>
                      <a:pPr algn="ctr"/>
                      <a:r>
                        <a:rPr lang="en-US" dirty="0"/>
                        <a:t>1.5</a:t>
                      </a:r>
                    </a:p>
                  </a:txBody>
                  <a:tcPr anchor="ctr"/>
                </a:tc>
                <a:tc>
                  <a:txBody>
                    <a:bodyPr/>
                    <a:lstStyle/>
                    <a:p>
                      <a:pPr algn="ctr"/>
                      <a:r>
                        <a:rPr lang="en-US" dirty="0"/>
                        <a:t>28.4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a:p>
                  </a:txBody>
                  <a:tcPr anchor="ctr"/>
                </a:tc>
                <a:extLst>
                  <a:ext uri="{0D108BD9-81ED-4DB2-BD59-A6C34878D82A}">
                    <a16:rowId xmlns:a16="http://schemas.microsoft.com/office/drawing/2014/main" val="10004"/>
                  </a:ext>
                </a:extLst>
              </a:tr>
              <a:tr h="556121">
                <a:tc>
                  <a:txBody>
                    <a:bodyPr/>
                    <a:lstStyle/>
                    <a:p>
                      <a:pPr algn="ctr"/>
                      <a:r>
                        <a:rPr lang="en-US" dirty="0"/>
                        <a:t>Sample 5</a:t>
                      </a:r>
                    </a:p>
                  </a:txBody>
                  <a:tcPr anchor="ctr"/>
                </a:tc>
                <a:tc>
                  <a:txBody>
                    <a:bodyPr/>
                    <a:lstStyle/>
                    <a:p>
                      <a:pPr algn="ctr"/>
                      <a:r>
                        <a:rPr lang="en-US" dirty="0"/>
                        <a:t>13.5</a:t>
                      </a:r>
                    </a:p>
                  </a:txBody>
                  <a:tcPr anchor="ctr"/>
                </a:tc>
                <a:tc>
                  <a:txBody>
                    <a:bodyPr/>
                    <a:lstStyle/>
                    <a:p>
                      <a:pPr algn="ctr"/>
                      <a:r>
                        <a:rPr lang="en-US" dirty="0"/>
                        <a:t>30.2</a:t>
                      </a:r>
                    </a:p>
                  </a:txBody>
                  <a:tcPr anchor="ctr"/>
                </a:tc>
                <a:tc>
                  <a:txBody>
                    <a:bodyPr/>
                    <a:lstStyle/>
                    <a:p>
                      <a:pPr algn="ctr"/>
                      <a:r>
                        <a:rPr lang="en-US" dirty="0"/>
                        <a:t>5.3</a:t>
                      </a:r>
                    </a:p>
                  </a:txBody>
                  <a:tcPr anchor="ctr"/>
                </a:tc>
                <a:tc>
                  <a:txBody>
                    <a:bodyPr/>
                    <a:lstStyle/>
                    <a:p>
                      <a:pPr algn="ctr"/>
                      <a:r>
                        <a:rPr lang="en-US" dirty="0"/>
                        <a:t>16.4</a:t>
                      </a:r>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5"/>
                  </a:ext>
                </a:extLst>
              </a:tr>
              <a:tr h="556121">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tc>
                  <a:txBody>
                    <a:bodyPr/>
                    <a:lstStyle/>
                    <a:p>
                      <a:pPr algn="ctr"/>
                      <a:r>
                        <a:rPr lang="mr-IN" dirty="0"/>
                        <a:t>…</a:t>
                      </a:r>
                      <a:endParaRPr lang="en-US" dirty="0"/>
                    </a:p>
                  </a:txBody>
                  <a:tcPr anchor="ctr"/>
                </a:tc>
                <a:extLst>
                  <a:ext uri="{0D108BD9-81ED-4DB2-BD59-A6C34878D82A}">
                    <a16:rowId xmlns:a16="http://schemas.microsoft.com/office/drawing/2014/main" val="10006"/>
                  </a:ext>
                </a:extLst>
              </a:tr>
            </a:tbl>
          </a:graphicData>
        </a:graphic>
      </p:graphicFrame>
      <p:pic>
        <p:nvPicPr>
          <p:cNvPr id="6" name="Picture 5"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4" y="2465895"/>
            <a:ext cx="434585" cy="4345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3" y="4116283"/>
            <a:ext cx="434585" cy="434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2604" y="3197414"/>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817788" y="2800774"/>
            <a:ext cx="884216" cy="369332"/>
          </a:xfrm>
          <a:prstGeom prst="rect">
            <a:avLst/>
          </a:prstGeom>
          <a:noFill/>
        </p:spPr>
        <p:txBody>
          <a:bodyPr wrap="none" rtlCol="0">
            <a:spAutoFit/>
          </a:bodyPr>
          <a:lstStyle/>
          <a:p>
            <a:pPr algn="ctr"/>
            <a:r>
              <a:rPr lang="en-US" dirty="0"/>
              <a:t>healthy</a:t>
            </a:r>
          </a:p>
        </p:txBody>
      </p:sp>
      <p:pic>
        <p:nvPicPr>
          <p:cNvPr id="11"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148" y="4187203"/>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995240" y="3794595"/>
            <a:ext cx="529312" cy="369332"/>
          </a:xfrm>
          <a:prstGeom prst="rect">
            <a:avLst/>
          </a:prstGeom>
          <a:noFill/>
        </p:spPr>
        <p:txBody>
          <a:bodyPr wrap="none" rtlCol="0">
            <a:spAutoFit/>
          </a:bodyPr>
          <a:lstStyle/>
          <a:p>
            <a:pPr algn="ctr"/>
            <a:r>
              <a:rPr lang="en-US" dirty="0"/>
              <a:t>sick</a:t>
            </a:r>
          </a:p>
        </p:txBody>
      </p:sp>
      <p:pic>
        <p:nvPicPr>
          <p:cNvPr id="14"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9915" y="3018580"/>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 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9915" y="356256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8623" y="4689511"/>
            <a:ext cx="434585" cy="43458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703320" y="1714500"/>
            <a:ext cx="950006" cy="412623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fontScale="90000"/>
          </a:bodyPr>
          <a:lstStyle/>
          <a:p>
            <a:r>
              <a:rPr lang="en-US" dirty="0"/>
              <a:t>Possible solutions to the problem</a:t>
            </a:r>
          </a:p>
        </p:txBody>
      </p:sp>
      <p:sp>
        <p:nvSpPr>
          <p:cNvPr id="3" name="Content Placeholder 2" descr=" 3"/>
          <p:cNvSpPr>
            <a:spLocks noGrp="1"/>
          </p:cNvSpPr>
          <p:nvPr>
            <p:ph idx="1"/>
          </p:nvPr>
        </p:nvSpPr>
        <p:spPr>
          <a:xfrm>
            <a:off x="457200" y="1600200"/>
            <a:ext cx="8229600" cy="4525963"/>
          </a:xfrm>
        </p:spPr>
        <p:txBody>
          <a:bodyPr/>
          <a:lstStyle/>
          <a:p>
            <a:pPr marL="514350" lvl="0" indent="-514350">
              <a:buAutoNum type="arabicParenR"/>
            </a:pPr>
            <a:r>
              <a:rPr lang="en-US" dirty="0">
                <a:latin typeface="Calibri"/>
              </a:rPr>
              <a:t>better tests</a:t>
            </a:r>
            <a:br>
              <a:rPr lang="en-US" dirty="0">
                <a:latin typeface="Calibri"/>
              </a:rPr>
            </a:br>
            <a:br>
              <a:rPr lang="en-US" dirty="0">
                <a:latin typeface="Calibri"/>
              </a:rPr>
            </a:br>
            <a:endParaRPr lang="en-US" dirty="0">
              <a:latin typeface="Calibri"/>
            </a:endParaRPr>
          </a:p>
          <a:p>
            <a:pPr marL="0" lvl="0" indent="0">
              <a:buNone/>
            </a:pPr>
            <a:endParaRPr lang="en-US" dirty="0">
              <a:latin typeface="Calibri"/>
            </a:endParaRPr>
          </a:p>
          <a:p>
            <a:pPr marL="0" lvl="0" indent="0">
              <a:buNone/>
            </a:pPr>
            <a:r>
              <a:rPr lang="en-US" dirty="0">
                <a:latin typeface="Calibri"/>
              </a:rPr>
              <a:t>2) second line of screening</a:t>
            </a:r>
          </a:p>
          <a:p>
            <a:pPr>
              <a:buChar char=" "/>
            </a:pPr>
            <a:endParaRPr lang="en-US" dirty="0"/>
          </a:p>
        </p:txBody>
      </p:sp>
      <mc:AlternateContent xmlns:mc="http://schemas.openxmlformats.org/markup-compatibility/2006" xmlns:a14="http://schemas.microsoft.com/office/drawing/2010/main">
        <mc:Choice Requires="a14">
          <p:sp>
            <p:nvSpPr>
              <p:cNvPr id="4" name="TextBox 3" descr=" 4"/>
              <p:cNvSpPr txBox="1"/>
              <p:nvPr/>
            </p:nvSpPr>
            <p:spPr>
              <a:xfrm>
                <a:off x="3444457" y="1519198"/>
                <a:ext cx="19910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a:rPr>
                        <m:t>𝑝</m:t>
                      </m:r>
                      <m:d>
                        <m:dPr>
                          <m:ctrlPr>
                            <a:rPr lang="de-DE" sz="2000" b="0" i="1" smtClean="0">
                              <a:latin typeface="Cambria Math" panose="02040503050406030204" pitchFamily="18" charset="0"/>
                            </a:rPr>
                          </m:ctrlPr>
                        </m:dPr>
                        <m:e>
                          <m:r>
                            <a:rPr lang="de-DE" sz="2000" b="0" i="1" smtClean="0">
                              <a:latin typeface="Cambria Math"/>
                            </a:rPr>
                            <m:t>𝑃</m:t>
                          </m:r>
                        </m:e>
                        <m:e>
                          <m:r>
                            <a:rPr lang="de-DE" sz="2000" b="0" i="1" smtClean="0">
                              <a:latin typeface="Cambria Math"/>
                            </a:rPr>
                            <m:t>𝐷</m:t>
                          </m:r>
                        </m:e>
                      </m:d>
                      <m:r>
                        <a:rPr lang="de-DE" sz="2000" b="0" i="1" smtClean="0">
                          <a:latin typeface="Cambria Math"/>
                        </a:rPr>
                        <m:t>=0.999</m:t>
                      </m:r>
                    </m:oMath>
                  </m:oMathPara>
                </a14:m>
                <a:endParaRPr lang="en-US" sz="2000" dirty="0"/>
              </a:p>
            </p:txBody>
          </p:sp>
        </mc:Choice>
        <mc:Fallback xmlns="">
          <p:sp>
            <p:nvSpPr>
              <p:cNvPr id="4" name="TextBox 3" descr=" 4"/>
              <p:cNvSpPr txBox="1">
                <a:spLocks noRot="1" noChangeAspect="1" noMove="1" noResize="1" noEditPoints="1" noAdjustHandles="1" noChangeArrowheads="1" noChangeShapeType="1" noTextEdit="1"/>
              </p:cNvSpPr>
              <p:nvPr/>
            </p:nvSpPr>
            <p:spPr>
              <a:xfrm>
                <a:off x="3444457" y="1519198"/>
                <a:ext cx="1991058" cy="400110"/>
              </a:xfrm>
              <a:prstGeom prst="rect">
                <a:avLst/>
              </a:prstGeom>
              <a:blipFill rotWithShape="1">
                <a:blip r:embed="rId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descr=" 5"/>
              <p:cNvSpPr txBox="1"/>
              <p:nvPr/>
            </p:nvSpPr>
            <p:spPr>
              <a:xfrm>
                <a:off x="3446140" y="1888530"/>
                <a:ext cx="19990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a:rPr>
                        <m:t>𝑝</m:t>
                      </m:r>
                      <m:d>
                        <m:dPr>
                          <m:ctrlPr>
                            <a:rPr lang="de-DE" sz="2000" b="0" i="1" smtClean="0">
                              <a:latin typeface="Cambria Math" panose="02040503050406030204" pitchFamily="18" charset="0"/>
                            </a:rPr>
                          </m:ctrlPr>
                        </m:dPr>
                        <m:e>
                          <m:r>
                            <a:rPr lang="de-DE" sz="2000" b="0" i="1" smtClean="0">
                              <a:latin typeface="Cambria Math"/>
                            </a:rPr>
                            <m:t>𝑃</m:t>
                          </m:r>
                        </m:e>
                        <m:e>
                          <m:r>
                            <a:rPr lang="de-DE" sz="2000" b="0" i="1" smtClean="0">
                              <a:latin typeface="Cambria Math"/>
                            </a:rPr>
                            <m:t>𝐻</m:t>
                          </m:r>
                        </m:e>
                      </m:d>
                      <m:r>
                        <a:rPr lang="de-DE" sz="2000" b="0" i="1" smtClean="0">
                          <a:latin typeface="Cambria Math"/>
                        </a:rPr>
                        <m:t>=0.001</m:t>
                      </m:r>
                    </m:oMath>
                  </m:oMathPara>
                </a14:m>
                <a:endParaRPr lang="en-US" sz="2000" dirty="0"/>
              </a:p>
            </p:txBody>
          </p:sp>
        </mc:Choice>
        <mc:Fallback xmlns="">
          <p:sp>
            <p:nvSpPr>
              <p:cNvPr id="5" name="TextBox 4" descr=" 5"/>
              <p:cNvSpPr txBox="1">
                <a:spLocks noRot="1" noChangeAspect="1" noMove="1" noResize="1" noEditPoints="1" noAdjustHandles="1" noChangeArrowheads="1" noChangeShapeType="1" noTextEdit="1"/>
              </p:cNvSpPr>
              <p:nvPr/>
            </p:nvSpPr>
            <p:spPr>
              <a:xfrm>
                <a:off x="3446140" y="1888530"/>
                <a:ext cx="1999072" cy="400110"/>
              </a:xfrm>
              <a:prstGeom prst="rect">
                <a:avLst/>
              </a:prstGeom>
              <a:blipFill rotWithShape="1">
                <a:blip r:embed="rId3"/>
                <a:stretch>
                  <a:fillRect b="-7692"/>
                </a:stretch>
              </a:blipFill>
            </p:spPr>
            <p:txBody>
              <a:bodyPr/>
              <a:lstStyle/>
              <a:p>
                <a:r>
                  <a:rPr lang="en-US">
                    <a:noFill/>
                  </a:rPr>
                  <a:t> </a:t>
                </a:r>
              </a:p>
            </p:txBody>
          </p:sp>
        </mc:Fallback>
      </mc:AlternateContent>
      <p:grpSp>
        <p:nvGrpSpPr>
          <p:cNvPr id="6" name="Group 5" descr=" 6"/>
          <p:cNvGrpSpPr/>
          <p:nvPr/>
        </p:nvGrpSpPr>
        <p:grpSpPr>
          <a:xfrm>
            <a:off x="5395241" y="3972491"/>
            <a:ext cx="2103689" cy="1313907"/>
            <a:chOff x="4900736" y="3070662"/>
            <a:chExt cx="3151064" cy="1968069"/>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7035"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761"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424"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166"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892"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3905"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544"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270"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4933" y="323215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309" y="3222627"/>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7035"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761"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5424"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2166"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892"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3905"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544"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270" y="41402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4900736" y="3070662"/>
              <a:ext cx="3151064" cy="1968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descr=" 26"/>
          <p:cNvGrpSpPr/>
          <p:nvPr/>
        </p:nvGrpSpPr>
        <p:grpSpPr>
          <a:xfrm>
            <a:off x="5395241" y="5403165"/>
            <a:ext cx="2103690" cy="632170"/>
            <a:chOff x="4900736" y="5102232"/>
            <a:chExt cx="3151064" cy="900000"/>
          </a:xfrm>
        </p:grpSpPr>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2785" y="5181605"/>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0161" y="5172081"/>
              <a:ext cx="262652" cy="7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2122" y="5171531"/>
              <a:ext cx="264417" cy="73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a:xfrm>
              <a:off x="4900736" y="5102232"/>
              <a:ext cx="3151064" cy="90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5" descr="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0403" y="4340611"/>
            <a:ext cx="523591" cy="5235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 3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78917" y="5326046"/>
            <a:ext cx="522000" cy="5220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descr=" 33"/>
          <p:cNvSpPr txBox="1"/>
          <p:nvPr/>
        </p:nvSpPr>
        <p:spPr>
          <a:xfrm>
            <a:off x="342230" y="5381941"/>
            <a:ext cx="4481740" cy="707886"/>
          </a:xfrm>
          <a:prstGeom prst="rect">
            <a:avLst/>
          </a:prstGeom>
          <a:noFill/>
        </p:spPr>
        <p:txBody>
          <a:bodyPr wrap="none" rtlCol="0">
            <a:spAutoFit/>
          </a:bodyPr>
          <a:lstStyle/>
          <a:p>
            <a:r>
              <a:rPr lang="en-US" sz="2000" dirty="0"/>
              <a:t>subject to a </a:t>
            </a:r>
            <a:r>
              <a:rPr lang="en-US" sz="2000"/>
              <a:t>better / more expensive test,</a:t>
            </a:r>
          </a:p>
          <a:p>
            <a:r>
              <a:rPr lang="en-US" sz="2000" dirty="0"/>
              <a:t>or to non-invasive interventions</a:t>
            </a:r>
          </a:p>
        </p:txBody>
      </p:sp>
      <p:cxnSp>
        <p:nvCxnSpPr>
          <p:cNvPr id="33" name="Straight Arrow Connector 32" descr=" 35"/>
          <p:cNvCxnSpPr/>
          <p:nvPr/>
        </p:nvCxnSpPr>
        <p:spPr>
          <a:xfrm flipH="1" flipV="1">
            <a:off x="4818536" y="5772699"/>
            <a:ext cx="488703" cy="107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descr=" 4"/>
              <p:cNvSpPr txBox="1"/>
              <p:nvPr/>
            </p:nvSpPr>
            <p:spPr>
              <a:xfrm>
                <a:off x="6130099" y="1521471"/>
                <a:ext cx="22763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a:rPr>
                        <m:t>𝑝</m:t>
                      </m:r>
                      <m:d>
                        <m:dPr>
                          <m:ctrlPr>
                            <a:rPr lang="de-DE" sz="2000" b="0" i="1" smtClean="0">
                              <a:latin typeface="Cambria Math" panose="02040503050406030204" pitchFamily="18" charset="0"/>
                            </a:rPr>
                          </m:ctrlPr>
                        </m:dPr>
                        <m:e>
                          <m:r>
                            <a:rPr lang="de-DE" sz="2000" b="0" i="1" smtClean="0">
                              <a:latin typeface="Cambria Math"/>
                            </a:rPr>
                            <m:t>𝑃</m:t>
                          </m:r>
                        </m:e>
                        <m:e>
                          <m:r>
                            <a:rPr lang="de-DE" sz="2000" b="0" i="1" smtClean="0">
                              <a:latin typeface="Cambria Math"/>
                            </a:rPr>
                            <m:t>𝐷</m:t>
                          </m:r>
                        </m:e>
                      </m:d>
                      <m:r>
                        <a:rPr lang="de-DE" sz="2000" b="0" i="1" smtClean="0">
                          <a:latin typeface="Cambria Math"/>
                        </a:rPr>
                        <m:t>=0.99999</m:t>
                      </m:r>
                    </m:oMath>
                  </m:oMathPara>
                </a14:m>
                <a:endParaRPr lang="en-US" sz="2000" dirty="0"/>
              </a:p>
            </p:txBody>
          </p:sp>
        </mc:Choice>
        <mc:Fallback xmlns="">
          <p:sp>
            <p:nvSpPr>
              <p:cNvPr id="35" name="TextBox 34" descr=" 4"/>
              <p:cNvSpPr txBox="1">
                <a:spLocks noRot="1" noChangeAspect="1" noMove="1" noResize="1" noEditPoints="1" noAdjustHandles="1" noChangeArrowheads="1" noChangeShapeType="1" noTextEdit="1"/>
              </p:cNvSpPr>
              <p:nvPr/>
            </p:nvSpPr>
            <p:spPr>
              <a:xfrm>
                <a:off x="6130099" y="1521471"/>
                <a:ext cx="2276392" cy="400110"/>
              </a:xfrm>
              <a:prstGeom prst="rect">
                <a:avLst/>
              </a:prstGeom>
              <a:blipFill rotWithShape="1">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descr=" 5"/>
              <p:cNvSpPr txBox="1"/>
              <p:nvPr/>
            </p:nvSpPr>
            <p:spPr>
              <a:xfrm>
                <a:off x="6131782" y="1890803"/>
                <a:ext cx="228440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0" i="1" smtClean="0">
                          <a:latin typeface="Cambria Math"/>
                        </a:rPr>
                        <m:t>𝑝</m:t>
                      </m:r>
                      <m:d>
                        <m:dPr>
                          <m:ctrlPr>
                            <a:rPr lang="de-DE" sz="2000" b="0" i="1" smtClean="0">
                              <a:latin typeface="Cambria Math" panose="02040503050406030204" pitchFamily="18" charset="0"/>
                            </a:rPr>
                          </m:ctrlPr>
                        </m:dPr>
                        <m:e>
                          <m:r>
                            <a:rPr lang="de-DE" sz="2000" b="0" i="1" smtClean="0">
                              <a:latin typeface="Cambria Math"/>
                            </a:rPr>
                            <m:t>𝑃</m:t>
                          </m:r>
                        </m:e>
                        <m:e>
                          <m:r>
                            <a:rPr lang="de-DE" sz="2000" b="0" i="1" smtClean="0">
                              <a:latin typeface="Cambria Math"/>
                            </a:rPr>
                            <m:t>𝐻</m:t>
                          </m:r>
                        </m:e>
                      </m:d>
                      <m:r>
                        <a:rPr lang="de-DE" sz="2000" b="0" i="1" smtClean="0">
                          <a:latin typeface="Cambria Math"/>
                        </a:rPr>
                        <m:t>=0.00001</m:t>
                      </m:r>
                    </m:oMath>
                  </m:oMathPara>
                </a14:m>
                <a:endParaRPr lang="en-US" sz="2000" dirty="0"/>
              </a:p>
            </p:txBody>
          </p:sp>
        </mc:Choice>
        <mc:Fallback xmlns="">
          <p:sp>
            <p:nvSpPr>
              <p:cNvPr id="36" name="TextBox 35" descr=" 5"/>
              <p:cNvSpPr txBox="1">
                <a:spLocks noRot="1" noChangeAspect="1" noMove="1" noResize="1" noEditPoints="1" noAdjustHandles="1" noChangeArrowheads="1" noChangeShapeType="1" noTextEdit="1"/>
              </p:cNvSpPr>
              <p:nvPr/>
            </p:nvSpPr>
            <p:spPr>
              <a:xfrm>
                <a:off x="6131782" y="1890803"/>
                <a:ext cx="2284408" cy="400110"/>
              </a:xfrm>
              <a:prstGeom prst="rect">
                <a:avLst/>
              </a:prstGeom>
              <a:blipFill rotWithShape="1">
                <a:blip r:embed="rId10"/>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15968823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4" grpId="0"/>
      <p:bldP spid="35"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32505"/>
            <a:ext cx="8229600" cy="811598"/>
          </a:xfrm>
        </p:spPr>
        <p:txBody>
          <a:bodyPr/>
          <a:lstStyle/>
          <a:p>
            <a:pPr marL="0" indent="0" algn="ctr">
              <a:lnSpc>
                <a:spcPct val="150000"/>
              </a:lnSpc>
              <a:buNone/>
            </a:pPr>
            <a:r>
              <a:rPr lang="en-US" dirty="0"/>
              <a:t>Training classifiers robustly</a:t>
            </a:r>
          </a:p>
        </p:txBody>
      </p:sp>
    </p:spTree>
    <p:extLst>
      <p:ext uri="{BB962C8B-B14F-4D97-AF65-F5344CB8AC3E}">
        <p14:creationId xmlns:p14="http://schemas.microsoft.com/office/powerpoint/2010/main" val="63828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models can overfit </a:t>
            </a:r>
          </a:p>
        </p:txBody>
      </p:sp>
      <p:pic>
        <p:nvPicPr>
          <p:cNvPr id="5" name="Picture 4"/>
          <p:cNvPicPr>
            <a:picLocks noChangeAspect="1"/>
          </p:cNvPicPr>
          <p:nvPr/>
        </p:nvPicPr>
        <p:blipFill>
          <a:blip r:embed="rId2"/>
          <a:stretch>
            <a:fillRect/>
          </a:stretch>
        </p:blipFill>
        <p:spPr>
          <a:xfrm>
            <a:off x="2566246" y="2647965"/>
            <a:ext cx="4011508" cy="2723995"/>
          </a:xfrm>
          <a:prstGeom prst="rect">
            <a:avLst/>
          </a:prstGeom>
        </p:spPr>
      </p:pic>
      <p:sp>
        <p:nvSpPr>
          <p:cNvPr id="6" name="Rectangle 5"/>
          <p:cNvSpPr/>
          <p:nvPr/>
        </p:nvSpPr>
        <p:spPr>
          <a:xfrm>
            <a:off x="3838927" y="5371960"/>
            <a:ext cx="2738827" cy="461665"/>
          </a:xfrm>
          <a:prstGeom prst="rect">
            <a:avLst/>
          </a:prstGeom>
        </p:spPr>
        <p:txBody>
          <a:bodyPr wrap="none">
            <a:spAutoFit/>
          </a:bodyPr>
          <a:lstStyle/>
          <a:p>
            <a:pPr algn="r"/>
            <a:r>
              <a:rPr lang="en-US" sz="1200">
                <a:hlinkClick r:id="rId3"/>
              </a:rPr>
              <a:t>https://en.wikipedia.org/wiki/Overfitting</a:t>
            </a:r>
            <a:endParaRPr lang="en-US" sz="1200"/>
          </a:p>
          <a:p>
            <a:pPr algn="r"/>
            <a:endParaRPr lang="en-US" sz="1200"/>
          </a:p>
        </p:txBody>
      </p:sp>
      <p:sp>
        <p:nvSpPr>
          <p:cNvPr id="3" name="TextBox 2"/>
          <p:cNvSpPr txBox="1"/>
          <p:nvPr/>
        </p:nvSpPr>
        <p:spPr>
          <a:xfrm>
            <a:off x="849282" y="5825106"/>
            <a:ext cx="7503144" cy="923330"/>
          </a:xfrm>
          <a:prstGeom prst="rect">
            <a:avLst/>
          </a:prstGeom>
          <a:noFill/>
        </p:spPr>
        <p:txBody>
          <a:bodyPr wrap="none" rtlCol="0">
            <a:spAutoFit/>
          </a:bodyPr>
          <a:lstStyle/>
          <a:p>
            <a:r>
              <a:rPr lang="en-US"/>
              <a:t>The blue curve fits the data points too well.</a:t>
            </a:r>
          </a:p>
          <a:p>
            <a:endParaRPr lang="en-US"/>
          </a:p>
          <a:p>
            <a:r>
              <a:rPr lang="en-US"/>
              <a:t>Most probably, extraplotation outside this range only works with the linear fit.</a:t>
            </a:r>
          </a:p>
        </p:txBody>
      </p:sp>
      <p:sp>
        <p:nvSpPr>
          <p:cNvPr id="4" name="Rectangle 3">
            <a:extLst>
              <a:ext uri="{FF2B5EF4-FFF2-40B4-BE49-F238E27FC236}">
                <a16:creationId xmlns:a16="http://schemas.microsoft.com/office/drawing/2014/main" id="{33CC61F6-F38B-C94B-8E59-847FCDBE732B}"/>
              </a:ext>
            </a:extLst>
          </p:cNvPr>
          <p:cNvSpPr/>
          <p:nvPr/>
        </p:nvSpPr>
        <p:spPr>
          <a:xfrm>
            <a:off x="525126" y="1056682"/>
            <a:ext cx="7346125" cy="1477328"/>
          </a:xfrm>
          <a:prstGeom prst="rect">
            <a:avLst/>
          </a:prstGeom>
        </p:spPr>
        <p:txBody>
          <a:bodyPr wrap="square">
            <a:spAutoFit/>
          </a:bodyPr>
          <a:lstStyle/>
          <a:p>
            <a:pPr lvl="0">
              <a:defRPr/>
            </a:pPr>
            <a:r>
              <a:rPr lang="en-US" dirty="0"/>
              <a:t>Models can have hyperparameters that control their complexity, e.g. the degree of a polynomial, the depth of a decision tree, the number of layers of a deep neural network.</a:t>
            </a:r>
          </a:p>
          <a:p>
            <a:pPr lvl="0">
              <a:defRPr/>
            </a:pPr>
            <a:endParaRPr lang="en-US" dirty="0"/>
          </a:p>
          <a:p>
            <a:pPr lvl="0">
              <a:defRPr/>
            </a:pPr>
            <a:r>
              <a:rPr lang="en-US" dirty="0"/>
              <a:t>More complex models are more flexible but can overfit data.</a:t>
            </a:r>
          </a:p>
        </p:txBody>
      </p:sp>
    </p:spTree>
    <p:extLst>
      <p:ext uri="{BB962C8B-B14F-4D97-AF65-F5344CB8AC3E}">
        <p14:creationId xmlns:p14="http://schemas.microsoft.com/office/powerpoint/2010/main" val="1819562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should be evaluated on held-out data (test set)</a:t>
            </a:r>
          </a:p>
        </p:txBody>
      </p:sp>
      <p:sp>
        <p:nvSpPr>
          <p:cNvPr id="3" name="Content Placeholder 2"/>
          <p:cNvSpPr>
            <a:spLocks noGrp="1"/>
          </p:cNvSpPr>
          <p:nvPr>
            <p:ph idx="1"/>
          </p:nvPr>
        </p:nvSpPr>
        <p:spPr>
          <a:xfrm>
            <a:off x="457200" y="1077024"/>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A test dataset is not used during model fitting  (held-out data)</a:t>
            </a:r>
          </a:p>
        </p:txBody>
      </p:sp>
      <p:sp>
        <p:nvSpPr>
          <p:cNvPr id="4" name="Rectangle 3"/>
          <p:cNvSpPr/>
          <p:nvPr/>
        </p:nvSpPr>
        <p:spPr>
          <a:xfrm>
            <a:off x="585216" y="1783080"/>
            <a:ext cx="1563624" cy="23042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training</a:t>
            </a:r>
          </a:p>
          <a:p>
            <a:pPr algn="ctr"/>
            <a:r>
              <a:rPr lang="en-US" sz="2000"/>
              <a:t>set</a:t>
            </a:r>
          </a:p>
        </p:txBody>
      </p:sp>
      <p:sp>
        <p:nvSpPr>
          <p:cNvPr id="5" name="Rectangle 4"/>
          <p:cNvSpPr/>
          <p:nvPr/>
        </p:nvSpPr>
        <p:spPr>
          <a:xfrm>
            <a:off x="2148840" y="1783080"/>
            <a:ext cx="109728" cy="23042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3925824" y="2523744"/>
            <a:ext cx="1216152" cy="8229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model</a:t>
            </a:r>
          </a:p>
        </p:txBody>
      </p:sp>
      <p:sp>
        <p:nvSpPr>
          <p:cNvPr id="7" name="Rectangle 6"/>
          <p:cNvSpPr/>
          <p:nvPr/>
        </p:nvSpPr>
        <p:spPr>
          <a:xfrm>
            <a:off x="6809232" y="2267712"/>
            <a:ext cx="1563624" cy="13533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Test</a:t>
            </a:r>
            <a:br>
              <a:rPr lang="en-US" sz="2000" dirty="0"/>
            </a:br>
            <a:r>
              <a:rPr lang="en-US" sz="2000" dirty="0"/>
              <a:t>set</a:t>
            </a:r>
          </a:p>
        </p:txBody>
      </p:sp>
      <p:sp>
        <p:nvSpPr>
          <p:cNvPr id="8" name="Rectangle 7"/>
          <p:cNvSpPr/>
          <p:nvPr/>
        </p:nvSpPr>
        <p:spPr>
          <a:xfrm>
            <a:off x="8372856" y="2267712"/>
            <a:ext cx="103632" cy="135331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Arrow Connector 9"/>
          <p:cNvCxnSpPr>
            <a:stCxn id="5" idx="3"/>
            <a:endCxn id="6" idx="2"/>
          </p:cNvCxnSpPr>
          <p:nvPr/>
        </p:nvCxnSpPr>
        <p:spPr>
          <a:xfrm>
            <a:off x="2258568" y="2935224"/>
            <a:ext cx="1667256"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6"/>
            <a:endCxn id="7" idx="1"/>
          </p:cNvCxnSpPr>
          <p:nvPr/>
        </p:nvCxnSpPr>
        <p:spPr>
          <a:xfrm>
            <a:off x="5141976" y="2935224"/>
            <a:ext cx="1667256" cy="9144"/>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88510" y="2565892"/>
            <a:ext cx="385042" cy="369332"/>
          </a:xfrm>
          <a:prstGeom prst="rect">
            <a:avLst/>
          </a:prstGeom>
          <a:noFill/>
        </p:spPr>
        <p:txBody>
          <a:bodyPr wrap="none" rtlCol="0">
            <a:spAutoFit/>
          </a:bodyPr>
          <a:lstStyle/>
          <a:p>
            <a:r>
              <a:rPr lang="en-US"/>
              <a:t>fit</a:t>
            </a:r>
          </a:p>
        </p:txBody>
      </p:sp>
      <p:sp>
        <p:nvSpPr>
          <p:cNvPr id="16" name="TextBox 15"/>
          <p:cNvSpPr txBox="1"/>
          <p:nvPr/>
        </p:nvSpPr>
        <p:spPr>
          <a:xfrm>
            <a:off x="5627592" y="2523744"/>
            <a:ext cx="696024" cy="369332"/>
          </a:xfrm>
          <a:prstGeom prst="rect">
            <a:avLst/>
          </a:prstGeom>
          <a:noFill/>
        </p:spPr>
        <p:txBody>
          <a:bodyPr wrap="none" rtlCol="0">
            <a:spAutoFit/>
          </a:bodyPr>
          <a:lstStyle/>
          <a:p>
            <a:r>
              <a:rPr lang="en-US"/>
              <a:t>apply</a:t>
            </a:r>
          </a:p>
        </p:txBody>
      </p:sp>
      <p:cxnSp>
        <p:nvCxnSpPr>
          <p:cNvPr id="17" name="Straight Arrow Connector 16"/>
          <p:cNvCxnSpPr>
            <a:endCxn id="21" idx="0"/>
          </p:cNvCxnSpPr>
          <p:nvPr/>
        </p:nvCxnSpPr>
        <p:spPr>
          <a:xfrm>
            <a:off x="5975604" y="2935224"/>
            <a:ext cx="5334" cy="1510869"/>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141976" y="4446093"/>
            <a:ext cx="1677924" cy="95083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model quality</a:t>
            </a:r>
          </a:p>
          <a:p>
            <a:pPr algn="ctr"/>
            <a:r>
              <a:rPr lang="en-US"/>
              <a:t>(sens., spec., ROC AUC ...)</a:t>
            </a:r>
          </a:p>
        </p:txBody>
      </p:sp>
      <p:sp>
        <p:nvSpPr>
          <p:cNvPr id="22" name="TextBox 21"/>
          <p:cNvSpPr txBox="1"/>
          <p:nvPr/>
        </p:nvSpPr>
        <p:spPr>
          <a:xfrm>
            <a:off x="889653" y="4087368"/>
            <a:ext cx="954749" cy="369332"/>
          </a:xfrm>
          <a:prstGeom prst="rect">
            <a:avLst/>
          </a:prstGeom>
          <a:noFill/>
        </p:spPr>
        <p:txBody>
          <a:bodyPr wrap="none" rtlCol="0">
            <a:spAutoFit/>
          </a:bodyPr>
          <a:lstStyle/>
          <a:p>
            <a:r>
              <a:rPr lang="en-US"/>
              <a:t>features</a:t>
            </a:r>
          </a:p>
        </p:txBody>
      </p:sp>
      <p:sp>
        <p:nvSpPr>
          <p:cNvPr id="23" name="TextBox 22"/>
          <p:cNvSpPr txBox="1"/>
          <p:nvPr/>
        </p:nvSpPr>
        <p:spPr>
          <a:xfrm>
            <a:off x="2052538" y="4076761"/>
            <a:ext cx="625492" cy="369332"/>
          </a:xfrm>
          <a:prstGeom prst="rect">
            <a:avLst/>
          </a:prstGeom>
          <a:noFill/>
        </p:spPr>
        <p:txBody>
          <a:bodyPr wrap="none" rtlCol="0">
            <a:spAutoFit/>
          </a:bodyPr>
          <a:lstStyle/>
          <a:p>
            <a:r>
              <a:rPr lang="en-US"/>
              <a:t>class</a:t>
            </a:r>
          </a:p>
        </p:txBody>
      </p:sp>
      <p:sp>
        <p:nvSpPr>
          <p:cNvPr id="29" name="TextBox 28"/>
          <p:cNvSpPr txBox="1"/>
          <p:nvPr/>
        </p:nvSpPr>
        <p:spPr>
          <a:xfrm>
            <a:off x="457200" y="5602987"/>
            <a:ext cx="8143103" cy="646331"/>
          </a:xfrm>
          <a:prstGeom prst="rect">
            <a:avLst/>
          </a:prstGeom>
          <a:noFill/>
        </p:spPr>
        <p:txBody>
          <a:bodyPr wrap="square" rtlCol="0">
            <a:spAutoFit/>
          </a:bodyPr>
          <a:lstStyle/>
          <a:p>
            <a:r>
              <a:rPr lang="en-US" dirty="0"/>
              <a:t>If the model learned a pattern that does not generalize,</a:t>
            </a:r>
          </a:p>
          <a:p>
            <a:r>
              <a:rPr lang="en-US" dirty="0"/>
              <a:t>the quality on the test set will be low</a:t>
            </a:r>
          </a:p>
        </p:txBody>
      </p:sp>
    </p:spTree>
    <p:extLst>
      <p:ext uri="{BB962C8B-B14F-4D97-AF65-F5344CB8AC3E}">
        <p14:creationId xmlns:p14="http://schemas.microsoft.com/office/powerpoint/2010/main" val="85747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766"/>
            <a:ext cx="8229600" cy="1143000"/>
          </a:xfrm>
        </p:spPr>
        <p:txBody>
          <a:bodyPr>
            <a:normAutofit fontScale="90000"/>
          </a:bodyPr>
          <a:lstStyle/>
          <a:p>
            <a:r>
              <a:rPr lang="en-US" sz="2400" dirty="0"/>
              <a:t>Performance on test assess error in generalization and show optimal model complexity</a:t>
            </a:r>
          </a:p>
        </p:txBody>
      </p:sp>
      <p:pic>
        <p:nvPicPr>
          <p:cNvPr id="4" name="Picture 3"/>
          <p:cNvPicPr>
            <a:picLocks noChangeAspect="1"/>
          </p:cNvPicPr>
          <p:nvPr/>
        </p:nvPicPr>
        <p:blipFill>
          <a:blip r:embed="rId2"/>
          <a:stretch>
            <a:fillRect/>
          </a:stretch>
        </p:blipFill>
        <p:spPr>
          <a:xfrm>
            <a:off x="2432812" y="1713274"/>
            <a:ext cx="4278376" cy="3208782"/>
          </a:xfrm>
          <a:prstGeom prst="rect">
            <a:avLst/>
          </a:prstGeom>
        </p:spPr>
      </p:pic>
      <p:sp>
        <p:nvSpPr>
          <p:cNvPr id="6" name="Rectangle 5"/>
          <p:cNvSpPr/>
          <p:nvPr/>
        </p:nvSpPr>
        <p:spPr>
          <a:xfrm>
            <a:off x="3414418" y="6457732"/>
            <a:ext cx="5998464" cy="461665"/>
          </a:xfrm>
          <a:prstGeom prst="rect">
            <a:avLst/>
          </a:prstGeom>
        </p:spPr>
        <p:txBody>
          <a:bodyPr wrap="square">
            <a:spAutoFit/>
          </a:bodyPr>
          <a:lstStyle/>
          <a:p>
            <a:r>
              <a:rPr lang="en-US" sz="1200">
                <a:hlinkClick r:id="rId3"/>
              </a:rPr>
              <a:t>http://</a:t>
            </a:r>
            <a:r>
              <a:rPr lang="en-US" sz="1200" dirty="0">
                <a:hlinkClick r:id="rId3"/>
              </a:rPr>
              <a:t>learning.cis.upenn.edu/cis520_fall2009/index.php?n=Lectures.Overfitting</a:t>
            </a:r>
            <a:endParaRPr lang="en-US" sz="1200" dirty="0"/>
          </a:p>
          <a:p>
            <a:endParaRPr lang="en-US" sz="1200" dirty="0"/>
          </a:p>
        </p:txBody>
      </p:sp>
      <p:sp>
        <p:nvSpPr>
          <p:cNvPr id="7" name="TextBox 6"/>
          <p:cNvSpPr txBox="1"/>
          <p:nvPr/>
        </p:nvSpPr>
        <p:spPr>
          <a:xfrm>
            <a:off x="2281879" y="5239371"/>
            <a:ext cx="5088252" cy="307777"/>
          </a:xfrm>
          <a:prstGeom prst="rect">
            <a:avLst/>
          </a:prstGeom>
          <a:noFill/>
        </p:spPr>
        <p:txBody>
          <a:bodyPr wrap="none" rtlCol="0">
            <a:spAutoFit/>
          </a:bodyPr>
          <a:lstStyle/>
          <a:p>
            <a:r>
              <a:rPr lang="en-US" sz="1400" dirty="0"/>
              <a:t>Learning ”by heart” indicates a model with too high complexity</a:t>
            </a:r>
          </a:p>
        </p:txBody>
      </p:sp>
      <p:cxnSp>
        <p:nvCxnSpPr>
          <p:cNvPr id="9" name="Straight Arrow Connector 8"/>
          <p:cNvCxnSpPr/>
          <p:nvPr/>
        </p:nvCxnSpPr>
        <p:spPr>
          <a:xfrm flipV="1">
            <a:off x="6227064" y="4709160"/>
            <a:ext cx="0" cy="4904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2849880" y="1184907"/>
            <a:ext cx="1057405" cy="307777"/>
          </a:xfrm>
          <a:prstGeom prst="rect">
            <a:avLst/>
          </a:prstGeom>
          <a:noFill/>
        </p:spPr>
        <p:txBody>
          <a:bodyPr wrap="none" rtlCol="0">
            <a:spAutoFit/>
          </a:bodyPr>
          <a:lstStyle/>
          <a:p>
            <a:r>
              <a:rPr lang="en-US" sz="1400"/>
              <a:t>underfitting</a:t>
            </a:r>
          </a:p>
        </p:txBody>
      </p:sp>
      <p:cxnSp>
        <p:nvCxnSpPr>
          <p:cNvPr id="12" name="Straight Arrow Connector 11"/>
          <p:cNvCxnSpPr>
            <a:stCxn id="11" idx="2"/>
          </p:cNvCxnSpPr>
          <p:nvPr/>
        </p:nvCxnSpPr>
        <p:spPr>
          <a:xfrm flipH="1">
            <a:off x="3378582" y="1492684"/>
            <a:ext cx="1" cy="4092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5315953" y="1180766"/>
            <a:ext cx="947695" cy="307777"/>
          </a:xfrm>
          <a:prstGeom prst="rect">
            <a:avLst/>
          </a:prstGeom>
          <a:noFill/>
        </p:spPr>
        <p:txBody>
          <a:bodyPr wrap="none" rtlCol="0">
            <a:spAutoFit/>
          </a:bodyPr>
          <a:lstStyle/>
          <a:p>
            <a:r>
              <a:rPr lang="en-US" sz="1400"/>
              <a:t>overfitting</a:t>
            </a:r>
          </a:p>
        </p:txBody>
      </p:sp>
      <p:cxnSp>
        <p:nvCxnSpPr>
          <p:cNvPr id="21" name="Straight Arrow Connector 20"/>
          <p:cNvCxnSpPr/>
          <p:nvPr/>
        </p:nvCxnSpPr>
        <p:spPr>
          <a:xfrm flipH="1">
            <a:off x="5789801" y="1500843"/>
            <a:ext cx="1" cy="4092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4463419" y="1180766"/>
            <a:ext cx="746615" cy="307777"/>
          </a:xfrm>
          <a:prstGeom prst="rect">
            <a:avLst/>
          </a:prstGeom>
          <a:noFill/>
        </p:spPr>
        <p:txBody>
          <a:bodyPr wrap="none" rtlCol="0">
            <a:spAutoFit/>
          </a:bodyPr>
          <a:lstStyle/>
          <a:p>
            <a:r>
              <a:rPr lang="en-US" sz="1400"/>
              <a:t>optimal</a:t>
            </a:r>
          </a:p>
        </p:txBody>
      </p:sp>
      <p:cxnSp>
        <p:nvCxnSpPr>
          <p:cNvPr id="23" name="Straight Arrow Connector 22"/>
          <p:cNvCxnSpPr/>
          <p:nvPr/>
        </p:nvCxnSpPr>
        <p:spPr>
          <a:xfrm flipH="1">
            <a:off x="4827539" y="1500843"/>
            <a:ext cx="1" cy="4092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012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Cross-validation</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Goal: Identify optimal model complexity without peeking into the held-out test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Cross-validation does so by mimicking test set evaluations using training data only. </a:t>
            </a:r>
          </a:p>
        </p:txBody>
      </p:sp>
    </p:spTree>
    <p:extLst>
      <p:ext uri="{BB962C8B-B14F-4D97-AF65-F5344CB8AC3E}">
        <p14:creationId xmlns:p14="http://schemas.microsoft.com/office/powerpoint/2010/main" val="7144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Cross-validation</a:t>
            </a:r>
          </a:p>
        </p:txBody>
      </p:sp>
      <p:sp>
        <p:nvSpPr>
          <p:cNvPr id="4" name="Content Placeholder 3"/>
          <p:cNvSpPr>
            <a:spLocks noGrp="1"/>
          </p:cNvSpPr>
          <p:nvPr>
            <p:ph idx="1"/>
          </p:nvPr>
        </p:nvSpPr>
        <p:spPr>
          <a:xfrm>
            <a:off x="457200" y="1177608"/>
            <a:ext cx="822960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Example: 3-fold cross-validation</a:t>
            </a:r>
          </a:p>
        </p:txBody>
      </p:sp>
      <p:sp>
        <p:nvSpPr>
          <p:cNvPr id="5" name="Rectangle 4"/>
          <p:cNvSpPr/>
          <p:nvPr/>
        </p:nvSpPr>
        <p:spPr>
          <a:xfrm>
            <a:off x="585216" y="1783080"/>
            <a:ext cx="1563624" cy="374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a:p>
        </p:txBody>
      </p:sp>
      <p:sp>
        <p:nvSpPr>
          <p:cNvPr id="6" name="Rectangle 5"/>
          <p:cNvSpPr/>
          <p:nvPr/>
        </p:nvSpPr>
        <p:spPr>
          <a:xfrm>
            <a:off x="2157984" y="1783081"/>
            <a:ext cx="118872" cy="3746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907941" y="5556374"/>
            <a:ext cx="954749" cy="369332"/>
          </a:xfrm>
          <a:prstGeom prst="rect">
            <a:avLst/>
          </a:prstGeom>
          <a:noFill/>
        </p:spPr>
        <p:txBody>
          <a:bodyPr wrap="none" rtlCol="0">
            <a:spAutoFit/>
          </a:bodyPr>
          <a:lstStyle/>
          <a:p>
            <a:r>
              <a:rPr lang="en-US"/>
              <a:t>features</a:t>
            </a:r>
          </a:p>
        </p:txBody>
      </p:sp>
      <p:sp>
        <p:nvSpPr>
          <p:cNvPr id="8" name="TextBox 7"/>
          <p:cNvSpPr txBox="1"/>
          <p:nvPr/>
        </p:nvSpPr>
        <p:spPr>
          <a:xfrm>
            <a:off x="2070826" y="5545767"/>
            <a:ext cx="625492" cy="369332"/>
          </a:xfrm>
          <a:prstGeom prst="rect">
            <a:avLst/>
          </a:prstGeom>
          <a:noFill/>
        </p:spPr>
        <p:txBody>
          <a:bodyPr wrap="none" rtlCol="0">
            <a:spAutoFit/>
          </a:bodyPr>
          <a:lstStyle/>
          <a:p>
            <a:r>
              <a:rPr lang="en-US"/>
              <a:t>class</a:t>
            </a:r>
          </a:p>
        </p:txBody>
      </p:sp>
      <p:sp>
        <p:nvSpPr>
          <p:cNvPr id="13" name="Rectangle 12"/>
          <p:cNvSpPr/>
          <p:nvPr/>
        </p:nvSpPr>
        <p:spPr>
          <a:xfrm rot="16200000">
            <a:off x="1308941" y="2875961"/>
            <a:ext cx="2524096"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Training</a:t>
            </a:r>
          </a:p>
        </p:txBody>
      </p:sp>
      <p:sp>
        <p:nvSpPr>
          <p:cNvPr id="16" name="Rectangle 15"/>
          <p:cNvSpPr/>
          <p:nvPr/>
        </p:nvSpPr>
        <p:spPr>
          <a:xfrm rot="16200000">
            <a:off x="1953396" y="4742754"/>
            <a:ext cx="1235185"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Validation</a:t>
            </a:r>
          </a:p>
        </p:txBody>
      </p:sp>
      <p:sp>
        <p:nvSpPr>
          <p:cNvPr id="18" name="Oval 17"/>
          <p:cNvSpPr/>
          <p:nvPr/>
        </p:nvSpPr>
        <p:spPr>
          <a:xfrm>
            <a:off x="3715512" y="2633472"/>
            <a:ext cx="1216152" cy="8229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model</a:t>
            </a:r>
          </a:p>
        </p:txBody>
      </p:sp>
      <p:cxnSp>
        <p:nvCxnSpPr>
          <p:cNvPr id="19" name="Straight Arrow Connector 18"/>
          <p:cNvCxnSpPr>
            <a:stCxn id="13" idx="2"/>
            <a:endCxn id="18" idx="2"/>
          </p:cNvCxnSpPr>
          <p:nvPr/>
        </p:nvCxnSpPr>
        <p:spPr>
          <a:xfrm flipV="1">
            <a:off x="2740154" y="3044952"/>
            <a:ext cx="975358" cy="17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a:off x="2804127" y="3392459"/>
            <a:ext cx="1455487" cy="158343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35312" y="2664781"/>
            <a:ext cx="385042" cy="369332"/>
          </a:xfrm>
          <a:prstGeom prst="rect">
            <a:avLst/>
          </a:prstGeom>
          <a:noFill/>
        </p:spPr>
        <p:txBody>
          <a:bodyPr wrap="none" rtlCol="0">
            <a:spAutoFit/>
          </a:bodyPr>
          <a:lstStyle/>
          <a:p>
            <a:r>
              <a:rPr lang="en-US"/>
              <a:t>fit</a:t>
            </a:r>
          </a:p>
        </p:txBody>
      </p:sp>
      <p:sp>
        <p:nvSpPr>
          <p:cNvPr id="25" name="TextBox 24"/>
          <p:cNvSpPr txBox="1"/>
          <p:nvPr/>
        </p:nvSpPr>
        <p:spPr>
          <a:xfrm>
            <a:off x="3227833" y="4463686"/>
            <a:ext cx="696024" cy="369332"/>
          </a:xfrm>
          <a:prstGeom prst="rect">
            <a:avLst/>
          </a:prstGeom>
          <a:noFill/>
        </p:spPr>
        <p:txBody>
          <a:bodyPr wrap="none" rtlCol="0">
            <a:spAutoFit/>
          </a:bodyPr>
          <a:lstStyle/>
          <a:p>
            <a:r>
              <a:rPr lang="en-US"/>
              <a:t>apply</a:t>
            </a:r>
          </a:p>
        </p:txBody>
      </p:sp>
    </p:spTree>
    <p:extLst>
      <p:ext uri="{BB962C8B-B14F-4D97-AF65-F5344CB8AC3E}">
        <p14:creationId xmlns:p14="http://schemas.microsoft.com/office/powerpoint/2010/main" val="571824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Cross-validation</a:t>
            </a:r>
          </a:p>
        </p:txBody>
      </p:sp>
      <p:sp>
        <p:nvSpPr>
          <p:cNvPr id="4" name="Content Placeholder 3"/>
          <p:cNvSpPr>
            <a:spLocks noGrp="1"/>
          </p:cNvSpPr>
          <p:nvPr>
            <p:ph idx="1"/>
          </p:nvPr>
        </p:nvSpPr>
        <p:spPr>
          <a:xfrm>
            <a:off x="457200" y="1177608"/>
            <a:ext cx="822960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Example: 3-fold cross-validation</a:t>
            </a:r>
          </a:p>
        </p:txBody>
      </p:sp>
      <p:sp>
        <p:nvSpPr>
          <p:cNvPr id="5" name="Rectangle 4"/>
          <p:cNvSpPr/>
          <p:nvPr/>
        </p:nvSpPr>
        <p:spPr>
          <a:xfrm>
            <a:off x="585216" y="1783080"/>
            <a:ext cx="1563624" cy="374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a:p>
        </p:txBody>
      </p:sp>
      <p:sp>
        <p:nvSpPr>
          <p:cNvPr id="6" name="Rectangle 5"/>
          <p:cNvSpPr/>
          <p:nvPr/>
        </p:nvSpPr>
        <p:spPr>
          <a:xfrm>
            <a:off x="2157984" y="1783081"/>
            <a:ext cx="118872" cy="3746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907941" y="5556374"/>
            <a:ext cx="954749" cy="369332"/>
          </a:xfrm>
          <a:prstGeom prst="rect">
            <a:avLst/>
          </a:prstGeom>
          <a:noFill/>
        </p:spPr>
        <p:txBody>
          <a:bodyPr wrap="none" rtlCol="0">
            <a:spAutoFit/>
          </a:bodyPr>
          <a:lstStyle/>
          <a:p>
            <a:r>
              <a:rPr lang="en-US"/>
              <a:t>features</a:t>
            </a:r>
          </a:p>
        </p:txBody>
      </p:sp>
      <p:sp>
        <p:nvSpPr>
          <p:cNvPr id="8" name="TextBox 7"/>
          <p:cNvSpPr txBox="1"/>
          <p:nvPr/>
        </p:nvSpPr>
        <p:spPr>
          <a:xfrm>
            <a:off x="2070826" y="5545767"/>
            <a:ext cx="625492" cy="369332"/>
          </a:xfrm>
          <a:prstGeom prst="rect">
            <a:avLst/>
          </a:prstGeom>
          <a:noFill/>
        </p:spPr>
        <p:txBody>
          <a:bodyPr wrap="none" rtlCol="0">
            <a:spAutoFit/>
          </a:bodyPr>
          <a:lstStyle/>
          <a:p>
            <a:r>
              <a:rPr lang="en-US"/>
              <a:t>class</a:t>
            </a:r>
          </a:p>
        </p:txBody>
      </p:sp>
      <p:sp>
        <p:nvSpPr>
          <p:cNvPr id="16" name="Rectangle 15"/>
          <p:cNvSpPr/>
          <p:nvPr/>
        </p:nvSpPr>
        <p:spPr>
          <a:xfrm rot="16200000">
            <a:off x="1956348" y="4742754"/>
            <a:ext cx="1235185"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Training</a:t>
            </a:r>
          </a:p>
        </p:txBody>
      </p:sp>
      <p:sp>
        <p:nvSpPr>
          <p:cNvPr id="18" name="Oval 17"/>
          <p:cNvSpPr/>
          <p:nvPr/>
        </p:nvSpPr>
        <p:spPr>
          <a:xfrm>
            <a:off x="3715512" y="3244815"/>
            <a:ext cx="1216152" cy="8229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model</a:t>
            </a:r>
          </a:p>
        </p:txBody>
      </p:sp>
      <p:cxnSp>
        <p:nvCxnSpPr>
          <p:cNvPr id="19" name="Straight Arrow Connector 18"/>
          <p:cNvCxnSpPr>
            <a:stCxn id="18" idx="2"/>
            <a:endCxn id="17" idx="2"/>
          </p:cNvCxnSpPr>
          <p:nvPr/>
        </p:nvCxnSpPr>
        <p:spPr>
          <a:xfrm flipH="1">
            <a:off x="2743106" y="3656295"/>
            <a:ext cx="972406" cy="840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6" idx="2"/>
            <a:endCxn id="18" idx="4"/>
          </p:cNvCxnSpPr>
          <p:nvPr/>
        </p:nvCxnSpPr>
        <p:spPr>
          <a:xfrm flipV="1">
            <a:off x="2743106" y="4067775"/>
            <a:ext cx="1580482" cy="84414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76371" y="2641346"/>
            <a:ext cx="385042" cy="369332"/>
          </a:xfrm>
          <a:prstGeom prst="rect">
            <a:avLst/>
          </a:prstGeom>
          <a:noFill/>
        </p:spPr>
        <p:txBody>
          <a:bodyPr wrap="none" rtlCol="0">
            <a:spAutoFit/>
          </a:bodyPr>
          <a:lstStyle/>
          <a:p>
            <a:r>
              <a:rPr lang="en-US"/>
              <a:t>fit</a:t>
            </a:r>
          </a:p>
        </p:txBody>
      </p:sp>
      <p:sp>
        <p:nvSpPr>
          <p:cNvPr id="25" name="TextBox 24"/>
          <p:cNvSpPr txBox="1"/>
          <p:nvPr/>
        </p:nvSpPr>
        <p:spPr>
          <a:xfrm>
            <a:off x="2962117" y="3294802"/>
            <a:ext cx="696024" cy="369332"/>
          </a:xfrm>
          <a:prstGeom prst="rect">
            <a:avLst/>
          </a:prstGeom>
          <a:noFill/>
        </p:spPr>
        <p:txBody>
          <a:bodyPr wrap="none" rtlCol="0">
            <a:spAutoFit/>
          </a:bodyPr>
          <a:lstStyle/>
          <a:p>
            <a:r>
              <a:rPr lang="en-US"/>
              <a:t>apply</a:t>
            </a:r>
          </a:p>
        </p:txBody>
      </p:sp>
      <p:sp>
        <p:nvSpPr>
          <p:cNvPr id="15" name="Rectangle 14"/>
          <p:cNvSpPr/>
          <p:nvPr/>
        </p:nvSpPr>
        <p:spPr>
          <a:xfrm rot="16200000">
            <a:off x="1948323" y="2238045"/>
            <a:ext cx="1251235"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Training</a:t>
            </a:r>
          </a:p>
        </p:txBody>
      </p:sp>
      <p:sp>
        <p:nvSpPr>
          <p:cNvPr id="17" name="Rectangle 16"/>
          <p:cNvSpPr/>
          <p:nvPr/>
        </p:nvSpPr>
        <p:spPr>
          <a:xfrm rot="16200000">
            <a:off x="1942073" y="3495532"/>
            <a:ext cx="1263735"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Validation</a:t>
            </a:r>
          </a:p>
        </p:txBody>
      </p:sp>
      <p:cxnSp>
        <p:nvCxnSpPr>
          <p:cNvPr id="26" name="Elbow Connector 25"/>
          <p:cNvCxnSpPr>
            <a:stCxn id="15" idx="2"/>
            <a:endCxn id="18" idx="0"/>
          </p:cNvCxnSpPr>
          <p:nvPr/>
        </p:nvCxnSpPr>
        <p:spPr>
          <a:xfrm>
            <a:off x="2743106" y="2407210"/>
            <a:ext cx="1580482" cy="83760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76371" y="4294326"/>
            <a:ext cx="385042" cy="369332"/>
          </a:xfrm>
          <a:prstGeom prst="rect">
            <a:avLst/>
          </a:prstGeom>
          <a:noFill/>
        </p:spPr>
        <p:txBody>
          <a:bodyPr wrap="none" rtlCol="0">
            <a:spAutoFit/>
          </a:bodyPr>
          <a:lstStyle/>
          <a:p>
            <a:r>
              <a:rPr lang="en-US"/>
              <a:t>fit</a:t>
            </a:r>
          </a:p>
        </p:txBody>
      </p:sp>
    </p:spTree>
    <p:extLst>
      <p:ext uri="{BB962C8B-B14F-4D97-AF65-F5344CB8AC3E}">
        <p14:creationId xmlns:p14="http://schemas.microsoft.com/office/powerpoint/2010/main" val="120155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Cross-validation</a:t>
            </a:r>
          </a:p>
        </p:txBody>
      </p:sp>
      <p:sp>
        <p:nvSpPr>
          <p:cNvPr id="4" name="Content Placeholder 3"/>
          <p:cNvSpPr>
            <a:spLocks noGrp="1"/>
          </p:cNvSpPr>
          <p:nvPr>
            <p:ph idx="1"/>
          </p:nvPr>
        </p:nvSpPr>
        <p:spPr>
          <a:xfrm>
            <a:off x="457200" y="1177608"/>
            <a:ext cx="822960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t>Example: 3-fold cross-validation</a:t>
            </a:r>
          </a:p>
        </p:txBody>
      </p:sp>
      <p:sp>
        <p:nvSpPr>
          <p:cNvPr id="5" name="Rectangle 4"/>
          <p:cNvSpPr/>
          <p:nvPr/>
        </p:nvSpPr>
        <p:spPr>
          <a:xfrm>
            <a:off x="585216" y="1783080"/>
            <a:ext cx="1563624" cy="37464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a:p>
        </p:txBody>
      </p:sp>
      <p:sp>
        <p:nvSpPr>
          <p:cNvPr id="6" name="Rectangle 5"/>
          <p:cNvSpPr/>
          <p:nvPr/>
        </p:nvSpPr>
        <p:spPr>
          <a:xfrm>
            <a:off x="2157984" y="1783081"/>
            <a:ext cx="118872" cy="37464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TextBox 6"/>
          <p:cNvSpPr txBox="1"/>
          <p:nvPr/>
        </p:nvSpPr>
        <p:spPr>
          <a:xfrm>
            <a:off x="907941" y="5556374"/>
            <a:ext cx="954749" cy="369332"/>
          </a:xfrm>
          <a:prstGeom prst="rect">
            <a:avLst/>
          </a:prstGeom>
          <a:noFill/>
        </p:spPr>
        <p:txBody>
          <a:bodyPr wrap="none" rtlCol="0">
            <a:spAutoFit/>
          </a:bodyPr>
          <a:lstStyle/>
          <a:p>
            <a:r>
              <a:rPr lang="en-US"/>
              <a:t>features</a:t>
            </a:r>
          </a:p>
        </p:txBody>
      </p:sp>
      <p:sp>
        <p:nvSpPr>
          <p:cNvPr id="8" name="TextBox 7"/>
          <p:cNvSpPr txBox="1"/>
          <p:nvPr/>
        </p:nvSpPr>
        <p:spPr>
          <a:xfrm>
            <a:off x="2070826" y="5545767"/>
            <a:ext cx="625492" cy="369332"/>
          </a:xfrm>
          <a:prstGeom prst="rect">
            <a:avLst/>
          </a:prstGeom>
          <a:noFill/>
        </p:spPr>
        <p:txBody>
          <a:bodyPr wrap="none" rtlCol="0">
            <a:spAutoFit/>
          </a:bodyPr>
          <a:lstStyle/>
          <a:p>
            <a:r>
              <a:rPr lang="en-US"/>
              <a:t>class</a:t>
            </a:r>
          </a:p>
        </p:txBody>
      </p:sp>
      <p:sp>
        <p:nvSpPr>
          <p:cNvPr id="13" name="Rectangle 12"/>
          <p:cNvSpPr/>
          <p:nvPr/>
        </p:nvSpPr>
        <p:spPr>
          <a:xfrm rot="16200000">
            <a:off x="1308940" y="4111145"/>
            <a:ext cx="2524096"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Training</a:t>
            </a:r>
          </a:p>
        </p:txBody>
      </p:sp>
      <p:sp>
        <p:nvSpPr>
          <p:cNvPr id="16" name="Rectangle 15"/>
          <p:cNvSpPr/>
          <p:nvPr/>
        </p:nvSpPr>
        <p:spPr>
          <a:xfrm rot="16200000">
            <a:off x="1953396" y="2231504"/>
            <a:ext cx="1235185" cy="3383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Validation</a:t>
            </a:r>
          </a:p>
        </p:txBody>
      </p:sp>
      <p:sp>
        <p:nvSpPr>
          <p:cNvPr id="18" name="Oval 17"/>
          <p:cNvSpPr/>
          <p:nvPr/>
        </p:nvSpPr>
        <p:spPr>
          <a:xfrm>
            <a:off x="3681986" y="3868830"/>
            <a:ext cx="1216152" cy="8229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model</a:t>
            </a:r>
          </a:p>
        </p:txBody>
      </p:sp>
      <p:cxnSp>
        <p:nvCxnSpPr>
          <p:cNvPr id="19" name="Straight Arrow Connector 18"/>
          <p:cNvCxnSpPr>
            <a:stCxn id="13" idx="2"/>
            <a:endCxn id="18" idx="2"/>
          </p:cNvCxnSpPr>
          <p:nvPr/>
        </p:nvCxnSpPr>
        <p:spPr>
          <a:xfrm>
            <a:off x="2740153" y="4280310"/>
            <a:ext cx="941833"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0"/>
            <a:endCxn id="16" idx="2"/>
          </p:cNvCxnSpPr>
          <p:nvPr/>
        </p:nvCxnSpPr>
        <p:spPr>
          <a:xfrm rot="16200000" flipV="1">
            <a:off x="2781028" y="2359796"/>
            <a:ext cx="1468161" cy="154990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93137" y="3868830"/>
            <a:ext cx="385042" cy="369332"/>
          </a:xfrm>
          <a:prstGeom prst="rect">
            <a:avLst/>
          </a:prstGeom>
          <a:noFill/>
        </p:spPr>
        <p:txBody>
          <a:bodyPr wrap="none" rtlCol="0">
            <a:spAutoFit/>
          </a:bodyPr>
          <a:lstStyle/>
          <a:p>
            <a:r>
              <a:rPr lang="en-US"/>
              <a:t>fit</a:t>
            </a:r>
          </a:p>
        </p:txBody>
      </p:sp>
      <p:sp>
        <p:nvSpPr>
          <p:cNvPr id="25" name="TextBox 24"/>
          <p:cNvSpPr txBox="1"/>
          <p:nvPr/>
        </p:nvSpPr>
        <p:spPr>
          <a:xfrm>
            <a:off x="3211069" y="2022135"/>
            <a:ext cx="696024" cy="369332"/>
          </a:xfrm>
          <a:prstGeom prst="rect">
            <a:avLst/>
          </a:prstGeom>
          <a:noFill/>
        </p:spPr>
        <p:txBody>
          <a:bodyPr wrap="none" rtlCol="0">
            <a:spAutoFit/>
          </a:bodyPr>
          <a:lstStyle/>
          <a:p>
            <a:r>
              <a:rPr lang="en-US"/>
              <a:t>apply</a:t>
            </a:r>
          </a:p>
        </p:txBody>
      </p:sp>
    </p:spTree>
    <p:extLst>
      <p:ext uri="{BB962C8B-B14F-4D97-AF65-F5344CB8AC3E}">
        <p14:creationId xmlns:p14="http://schemas.microsoft.com/office/powerpoint/2010/main" val="1700504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Cross-validation</a:t>
            </a:r>
          </a:p>
        </p:txBody>
      </p:sp>
      <p:sp>
        <p:nvSpPr>
          <p:cNvPr id="9" name="Content Placeholder 8"/>
          <p:cNvSpPr>
            <a:spLocks noGrp="1"/>
          </p:cNvSpPr>
          <p:nvPr>
            <p:ph idx="1"/>
          </p:nvPr>
        </p:nvSpPr>
        <p:spPr/>
        <p:txBody>
          <a:bodyPr/>
          <a:lstStyle/>
          <a:p>
            <a:pPr>
              <a:spcBef>
                <a:spcPts val="0"/>
              </a:spcBef>
              <a:defRPr/>
            </a:pPr>
            <a:r>
              <a:rPr lang="en-US" dirty="0"/>
              <a:t>When doing k-fold cross-validation, we get k results.</a:t>
            </a:r>
            <a:r>
              <a:rPr lang="en-US" dirty="0">
                <a:sym typeface="Wingdings"/>
              </a:rPr>
              <a:t> Quality measures need to be aggregated (e.g. averaged) over the k folds.</a:t>
            </a:r>
          </a:p>
          <a:p>
            <a:pPr>
              <a:spcBef>
                <a:spcPts val="0"/>
              </a:spcBef>
              <a:defRPr/>
            </a:pPr>
            <a:endParaRPr lang="en-US" dirty="0">
              <a:sym typeface="Wingdings"/>
            </a:endParaRPr>
          </a:p>
          <a:p>
            <a:pPr>
              <a:spcBef>
                <a:spcPts val="0"/>
              </a:spcBef>
              <a:defRPr/>
            </a:pPr>
            <a:r>
              <a:rPr lang="en-US" dirty="0">
                <a:sym typeface="Wingdings"/>
              </a:rPr>
              <a:t>Cross-validation is used to select the best model</a:t>
            </a:r>
            <a:endParaRPr lang="en-US" dirty="0"/>
          </a:p>
        </p:txBody>
      </p:sp>
    </p:spTree>
    <p:extLst>
      <p:ext uri="{BB962C8B-B14F-4D97-AF65-F5344CB8AC3E}">
        <p14:creationId xmlns:p14="http://schemas.microsoft.com/office/powerpoint/2010/main" val="206516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Examples of classification</a:t>
            </a:r>
          </a:p>
        </p:txBody>
      </p:sp>
      <p:sp>
        <p:nvSpPr>
          <p:cNvPr id="11" name="Content Placeholder 2"/>
          <p:cNvSpPr>
            <a:spLocks noGrp="1"/>
          </p:cNvSpPr>
          <p:nvPr>
            <p:ph idx="1"/>
          </p:nvPr>
        </p:nvSpPr>
        <p:spPr>
          <a:xfrm>
            <a:off x="457200" y="1165483"/>
            <a:ext cx="8229600" cy="4525963"/>
          </a:xfrm>
        </p:spPr>
        <p:txBody>
          <a:bodyPr>
            <a:normAutofit fontScale="92500" lnSpcReduction="10000"/>
          </a:bodyPr>
          <a:lstStyle/>
          <a:p>
            <a:r>
              <a:rPr lang="en-US" dirty="0"/>
              <a:t>Healthy vs. sick</a:t>
            </a:r>
            <a:br>
              <a:rPr lang="en-US" dirty="0"/>
            </a:br>
            <a:br>
              <a:rPr lang="en-US" dirty="0"/>
            </a:br>
            <a:endParaRPr lang="en-US" dirty="0"/>
          </a:p>
          <a:p>
            <a:r>
              <a:rPr lang="en-US" dirty="0"/>
              <a:t>Image processing</a:t>
            </a:r>
            <a:br>
              <a:rPr lang="en-US" dirty="0"/>
            </a:br>
            <a:r>
              <a:rPr lang="en-US" dirty="0"/>
              <a:t>(is there a car in the photo?)</a:t>
            </a:r>
            <a:br>
              <a:rPr lang="en-US" dirty="0"/>
            </a:br>
            <a:br>
              <a:rPr lang="en-US" dirty="0"/>
            </a:br>
            <a:endParaRPr lang="en-US" dirty="0"/>
          </a:p>
          <a:p>
            <a:r>
              <a:rPr lang="en-US" dirty="0"/>
              <a:t>Credit card fraud detection</a:t>
            </a:r>
            <a:br>
              <a:rPr lang="en-US" dirty="0"/>
            </a:br>
            <a:r>
              <a:rPr lang="en-US" dirty="0"/>
              <a:t>(are transactions “appropriate”?)</a:t>
            </a:r>
          </a:p>
          <a:p>
            <a:endParaRPr lang="en-US" dirty="0"/>
          </a:p>
          <a:p>
            <a:r>
              <a:rPr lang="en-US" dirty="0"/>
              <a:t>Iris species</a:t>
            </a:r>
          </a:p>
        </p:txBody>
      </p:sp>
      <p:pic>
        <p:nvPicPr>
          <p:cNvPr id="12" name="Picture 11" descr=" 8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799" y="1107392"/>
            <a:ext cx="508021" cy="5080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 8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1927" y="1107392"/>
            <a:ext cx="508021" cy="5080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a:stretch>
            <a:fillRect/>
          </a:stretch>
        </p:blipFill>
        <p:spPr>
          <a:xfrm>
            <a:off x="5396248" y="2007131"/>
            <a:ext cx="2671234" cy="530007"/>
          </a:xfrm>
          <a:prstGeom prst="rect">
            <a:avLst/>
          </a:prstGeom>
        </p:spPr>
      </p:pic>
      <p:pic>
        <p:nvPicPr>
          <p:cNvPr id="16" name="Picture 15"/>
          <p:cNvPicPr>
            <a:picLocks noChangeAspect="1"/>
          </p:cNvPicPr>
          <p:nvPr/>
        </p:nvPicPr>
        <p:blipFill>
          <a:blip r:embed="rId5"/>
          <a:stretch>
            <a:fillRect/>
          </a:stretch>
        </p:blipFill>
        <p:spPr>
          <a:xfrm>
            <a:off x="5396248" y="2702516"/>
            <a:ext cx="2671234" cy="528957"/>
          </a:xfrm>
          <a:prstGeom prst="rect">
            <a:avLst/>
          </a:prstGeom>
        </p:spPr>
      </p:pic>
      <p:sp>
        <p:nvSpPr>
          <p:cNvPr id="17" name="Rectangle 16"/>
          <p:cNvSpPr/>
          <p:nvPr/>
        </p:nvSpPr>
        <p:spPr>
          <a:xfrm>
            <a:off x="4703442" y="3223081"/>
            <a:ext cx="4056845" cy="400110"/>
          </a:xfrm>
          <a:prstGeom prst="rect">
            <a:avLst/>
          </a:prstGeom>
        </p:spPr>
        <p:txBody>
          <a:bodyPr wrap="square">
            <a:spAutoFit/>
          </a:bodyPr>
          <a:lstStyle/>
          <a:p>
            <a:r>
              <a:rPr lang="en-US" sz="1000">
                <a:hlinkClick r:id="rId6"/>
              </a:rPr>
              <a:t>https://www.r-bloggers.com/machine-learning-for-identification-of-cars/</a:t>
            </a:r>
            <a:endParaRPr lang="en-US" sz="1000"/>
          </a:p>
          <a:p>
            <a:endParaRPr lang="en-US" sz="1000"/>
          </a:p>
        </p:txBody>
      </p:sp>
      <p:pic>
        <p:nvPicPr>
          <p:cNvPr id="3" name="Picture 2"/>
          <p:cNvPicPr>
            <a:picLocks noChangeAspect="1"/>
          </p:cNvPicPr>
          <p:nvPr/>
        </p:nvPicPr>
        <p:blipFill>
          <a:blip r:embed="rId7"/>
          <a:stretch>
            <a:fillRect/>
          </a:stretch>
        </p:blipFill>
        <p:spPr>
          <a:xfrm>
            <a:off x="5603716" y="3623191"/>
            <a:ext cx="1268211" cy="1268211"/>
          </a:xfrm>
          <a:prstGeom prst="rect">
            <a:avLst/>
          </a:prstGeom>
        </p:spPr>
      </p:pic>
      <p:pic>
        <p:nvPicPr>
          <p:cNvPr id="10" name="Picture 9"/>
          <p:cNvPicPr>
            <a:picLocks noChangeAspect="1"/>
          </p:cNvPicPr>
          <p:nvPr/>
        </p:nvPicPr>
        <p:blipFill>
          <a:blip r:embed="rId7"/>
          <a:stretch>
            <a:fillRect/>
          </a:stretch>
        </p:blipFill>
        <p:spPr>
          <a:xfrm>
            <a:off x="7005367" y="3623190"/>
            <a:ext cx="1268211" cy="1268211"/>
          </a:xfrm>
          <a:prstGeom prst="rect">
            <a:avLst/>
          </a:prstGeom>
        </p:spPr>
      </p:pic>
      <p:sp>
        <p:nvSpPr>
          <p:cNvPr id="4" name="Rectangle 3"/>
          <p:cNvSpPr/>
          <p:nvPr/>
        </p:nvSpPr>
        <p:spPr>
          <a:xfrm>
            <a:off x="7032626" y="3876675"/>
            <a:ext cx="1212850" cy="765175"/>
          </a:xfrm>
          <a:prstGeom prst="rect">
            <a:avLst/>
          </a:prstGeom>
          <a:solidFill>
            <a:srgbClr val="FF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67424" y="6597322"/>
            <a:ext cx="7599405" cy="276999"/>
          </a:xfrm>
          <a:prstGeom prst="rect">
            <a:avLst/>
          </a:prstGeom>
        </p:spPr>
        <p:txBody>
          <a:bodyPr wrap="square">
            <a:spAutoFit/>
          </a:bodyPr>
          <a:lstStyle/>
          <a:p>
            <a:r>
              <a:rPr lang="en-US" sz="1200" dirty="0"/>
              <a:t>https://</a:t>
            </a:r>
            <a:r>
              <a:rPr lang="en-US" sz="1200" dirty="0" err="1"/>
              <a:t>commons.wikimedia.org</a:t>
            </a:r>
            <a:r>
              <a:rPr lang="en-US" sz="1200" dirty="0"/>
              <a:t>/w/</a:t>
            </a:r>
            <a:r>
              <a:rPr lang="en-US" sz="1200" dirty="0" err="1"/>
              <a:t>index.php?curid</a:t>
            </a:r>
            <a:r>
              <a:rPr lang="en-US" sz="1200" dirty="0"/>
              <a:t>=170298</a:t>
            </a:r>
          </a:p>
        </p:txBody>
      </p:sp>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27105"/>
          <a:stretch/>
        </p:blipFill>
        <p:spPr>
          <a:xfrm>
            <a:off x="3165981" y="5149152"/>
            <a:ext cx="1413710" cy="1374028"/>
          </a:xfrm>
          <a:prstGeom prst="rect">
            <a:avLst/>
          </a:prstGeom>
        </p:spPr>
      </p:pic>
      <p:sp>
        <p:nvSpPr>
          <p:cNvPr id="7" name="Rectangle 6"/>
          <p:cNvSpPr/>
          <p:nvPr/>
        </p:nvSpPr>
        <p:spPr>
          <a:xfrm>
            <a:off x="3353199" y="4840132"/>
            <a:ext cx="902811" cy="369332"/>
          </a:xfrm>
          <a:prstGeom prst="rect">
            <a:avLst/>
          </a:prstGeom>
        </p:spPr>
        <p:txBody>
          <a:bodyPr wrap="none">
            <a:spAutoFit/>
          </a:bodyPr>
          <a:lstStyle/>
          <a:p>
            <a:r>
              <a:rPr lang="en-US" dirty="0" err="1"/>
              <a:t>Setosa</a:t>
            </a:r>
            <a:endParaRPr lang="en-US" dirty="0"/>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5140" y="5186625"/>
            <a:ext cx="1723094" cy="1292321"/>
          </a:xfrm>
          <a:prstGeom prst="rect">
            <a:avLst/>
          </a:prstGeom>
        </p:spPr>
      </p:pic>
      <p:sp>
        <p:nvSpPr>
          <p:cNvPr id="18" name="Rectangle 17"/>
          <p:cNvSpPr/>
          <p:nvPr/>
        </p:nvSpPr>
        <p:spPr>
          <a:xfrm>
            <a:off x="5148942" y="4840132"/>
            <a:ext cx="1197892" cy="369332"/>
          </a:xfrm>
          <a:prstGeom prst="rect">
            <a:avLst/>
          </a:prstGeom>
        </p:spPr>
        <p:txBody>
          <a:bodyPr wrap="none">
            <a:spAutoFit/>
          </a:bodyPr>
          <a:lstStyle/>
          <a:p>
            <a:r>
              <a:rPr lang="en-US" dirty="0"/>
              <a:t>Versicolor</a:t>
            </a: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0241" y="5208977"/>
            <a:ext cx="1548264" cy="1259724"/>
          </a:xfrm>
          <a:prstGeom prst="rect">
            <a:avLst/>
          </a:prstGeom>
        </p:spPr>
      </p:pic>
      <p:sp>
        <p:nvSpPr>
          <p:cNvPr id="19" name="Rectangle 18"/>
          <p:cNvSpPr/>
          <p:nvPr/>
        </p:nvSpPr>
        <p:spPr>
          <a:xfrm>
            <a:off x="7024603" y="4841677"/>
            <a:ext cx="1065356" cy="369332"/>
          </a:xfrm>
          <a:prstGeom prst="rect">
            <a:avLst/>
          </a:prstGeom>
        </p:spPr>
        <p:txBody>
          <a:bodyPr wrap="none">
            <a:spAutoFit/>
          </a:bodyPr>
          <a:lstStyle/>
          <a:p>
            <a:r>
              <a:rPr lang="en-US" dirty="0" err="1"/>
              <a:t>Virginica</a:t>
            </a:r>
            <a:endParaRPr lang="en-US" dirty="0"/>
          </a:p>
        </p:txBody>
      </p:sp>
    </p:spTree>
    <p:extLst>
      <p:ext uri="{BB962C8B-B14F-4D97-AF65-F5344CB8AC3E}">
        <p14:creationId xmlns:p14="http://schemas.microsoft.com/office/powerpoint/2010/main" val="154855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Cross-validation pitfalls</a:t>
            </a:r>
          </a:p>
        </p:txBody>
      </p:sp>
      <p:sp>
        <p:nvSpPr>
          <p:cNvPr id="9" name="Content Placeholder 8"/>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a:t>Issue</a:t>
            </a: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Assumption: the training samples and the test samples are independently and identically distributed.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Non identical distribution:</a:t>
            </a:r>
          </a:p>
          <a:p>
            <a:pPr marL="0" marR="0" lvl="0" indent="0" defTabSz="914400" eaLnBrk="1" fontAlgn="auto" latinLnBrk="0" hangingPunct="1">
              <a:lnSpc>
                <a:spcPct val="100000"/>
              </a:lnSpc>
              <a:spcBef>
                <a:spcPts val="0"/>
              </a:spcBef>
              <a:spcAft>
                <a:spcPts val="0"/>
              </a:spcAft>
              <a:buClrTx/>
              <a:buSzTx/>
              <a:buFontTx/>
              <a:buNone/>
              <a:tabLst/>
              <a:defRPr/>
            </a:pPr>
            <a:r>
              <a:rPr lang="en-US" dirty="0"/>
              <a:t>	Training set = red apples and green pears</a:t>
            </a:r>
          </a:p>
          <a:p>
            <a:pPr marL="0" marR="0" lvl="0" indent="0" defTabSz="914400" eaLnBrk="1" fontAlgn="auto" latinLnBrk="0" hangingPunct="1">
              <a:lnSpc>
                <a:spcPct val="100000"/>
              </a:lnSpc>
              <a:spcBef>
                <a:spcPts val="0"/>
              </a:spcBef>
              <a:spcAft>
                <a:spcPts val="0"/>
              </a:spcAft>
              <a:buClrTx/>
              <a:buSzTx/>
              <a:buFontTx/>
              <a:buNone/>
              <a:tabLst/>
              <a:defRPr/>
            </a:pPr>
            <a:r>
              <a:rPr lang="en-US" dirty="0"/>
              <a:t>	Test set contains green apples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spcBef>
                <a:spcPts val="0"/>
              </a:spcBef>
              <a:buNone/>
              <a:defRPr/>
            </a:pPr>
            <a:r>
              <a:rPr lang="en-US" dirty="0"/>
              <a:t>	Training set = observational data</a:t>
            </a:r>
          </a:p>
          <a:p>
            <a:pPr marL="0" indent="0">
              <a:spcBef>
                <a:spcPts val="0"/>
              </a:spcBef>
              <a:buNone/>
              <a:defRPr/>
            </a:pPr>
            <a:r>
              <a:rPr lang="en-US" dirty="0"/>
              <a:t>	Test set = perturbation data</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Non-independent distribution</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699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Cross-validation: when </a:t>
            </a:r>
            <a:r>
              <a:rPr lang="en-US" dirty="0" err="1"/>
              <a:t>i.i.d</a:t>
            </a:r>
            <a:r>
              <a:rPr lang="en-US" dirty="0"/>
              <a:t>. assumption is not met</a:t>
            </a:r>
          </a:p>
        </p:txBody>
      </p:sp>
      <p:pic>
        <p:nvPicPr>
          <p:cNvPr id="5" name="Picture 4"/>
          <p:cNvPicPr>
            <a:picLocks noChangeAspect="1"/>
          </p:cNvPicPr>
          <p:nvPr/>
        </p:nvPicPr>
        <p:blipFill rotWithShape="1">
          <a:blip r:embed="rId2"/>
          <a:srcRect t="15883" r="4516" b="3647"/>
          <a:stretch/>
        </p:blipFill>
        <p:spPr>
          <a:xfrm>
            <a:off x="3331440" y="1295519"/>
            <a:ext cx="5638801" cy="4343400"/>
          </a:xfrm>
          <a:prstGeom prst="rect">
            <a:avLst/>
          </a:prstGeom>
        </p:spPr>
      </p:pic>
      <p:sp>
        <p:nvSpPr>
          <p:cNvPr id="6" name="Content Placeholder 8"/>
          <p:cNvSpPr>
            <a:spLocks noGrp="1"/>
          </p:cNvSpPr>
          <p:nvPr>
            <p:ph idx="1"/>
          </p:nvPr>
        </p:nvSpPr>
        <p:spPr>
          <a:xfrm>
            <a:off x="457200" y="1600200"/>
            <a:ext cx="302895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Assume the data come in clusters you are not aware of</a:t>
            </a:r>
          </a:p>
          <a:p>
            <a:pPr marL="0" marR="0" lvl="0" indent="0" defTabSz="914400" eaLnBrk="1" fontAlgn="auto" latinLnBrk="0" hangingPunct="1">
              <a:lnSpc>
                <a:spcPct val="100000"/>
              </a:lnSpc>
              <a:spcBef>
                <a:spcPts val="0"/>
              </a:spcBef>
              <a:spcAft>
                <a:spcPts val="0"/>
              </a:spcAft>
              <a:buClrTx/>
              <a:buSzTx/>
              <a:buFontTx/>
              <a:buNone/>
              <a:tabLst/>
              <a:defRPr/>
            </a:pPr>
            <a:r>
              <a:rPr lang="en-US" dirty="0" err="1"/>
              <a:t>e.g</a:t>
            </a:r>
            <a:r>
              <a:rPr lang="en-US" dirty="0"/>
              <a:t>: repeated measures, people from same families,</a:t>
            </a:r>
          </a:p>
          <a:p>
            <a:pPr marL="0" lvl="0" indent="0">
              <a:spcBef>
                <a:spcPts val="0"/>
              </a:spcBef>
              <a:buNone/>
              <a:defRPr/>
            </a:pPr>
            <a:r>
              <a:rPr lang="en-US" dirty="0"/>
              <a:t>homologous genes etc.</a:t>
            </a:r>
          </a:p>
        </p:txBody>
      </p:sp>
      <p:sp>
        <p:nvSpPr>
          <p:cNvPr id="4" name="Rectangle 3"/>
          <p:cNvSpPr/>
          <p:nvPr/>
        </p:nvSpPr>
        <p:spPr>
          <a:xfrm>
            <a:off x="4227739" y="5544056"/>
            <a:ext cx="4642489" cy="646331"/>
          </a:xfrm>
          <a:prstGeom prst="rect">
            <a:avLst/>
          </a:prstGeom>
        </p:spPr>
        <p:txBody>
          <a:bodyPr wrap="none">
            <a:spAutoFit/>
          </a:bodyPr>
          <a:lstStyle/>
          <a:p>
            <a:r>
              <a:rPr lang="en-US" dirty="0"/>
              <a:t>A simulated dataset of repeated measures.</a:t>
            </a:r>
            <a:br>
              <a:rPr lang="en-US" dirty="0"/>
            </a:br>
            <a:r>
              <a:rPr lang="en-US" dirty="0"/>
              <a:t>The between replicate simulated trend is </a:t>
            </a:r>
            <a:r>
              <a:rPr lang="en-US" i="1" dirty="0"/>
              <a:t>y</a:t>
            </a:r>
            <a:r>
              <a:rPr lang="en-US" dirty="0"/>
              <a:t>=</a:t>
            </a:r>
            <a:r>
              <a:rPr lang="en-US" i="1" dirty="0"/>
              <a:t>x</a:t>
            </a:r>
            <a:r>
              <a:rPr lang="en-US" dirty="0"/>
              <a:t>  </a:t>
            </a:r>
          </a:p>
        </p:txBody>
      </p:sp>
    </p:spTree>
    <p:extLst>
      <p:ext uri="{BB962C8B-B14F-4D97-AF65-F5344CB8AC3E}">
        <p14:creationId xmlns:p14="http://schemas.microsoft.com/office/powerpoint/2010/main" val="832541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Cross-validation: when </a:t>
            </a:r>
            <a:r>
              <a:rPr lang="en-US" dirty="0" err="1"/>
              <a:t>i.i.d</a:t>
            </a:r>
            <a:r>
              <a:rPr lang="en-US" dirty="0"/>
              <a:t>. assumption is not met</a:t>
            </a:r>
          </a:p>
        </p:txBody>
      </p:sp>
      <p:sp>
        <p:nvSpPr>
          <p:cNvPr id="6" name="Content Placeholder 8"/>
          <p:cNvSpPr>
            <a:spLocks noGrp="1"/>
          </p:cNvSpPr>
          <p:nvPr>
            <p:ph idx="1"/>
          </p:nvPr>
        </p:nvSpPr>
        <p:spPr>
          <a:xfrm>
            <a:off x="457200" y="1600200"/>
            <a:ext cx="302895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Performing cross-validation at the level of individual data points will favor models that learns the clusters</a:t>
            </a:r>
          </a:p>
        </p:txBody>
      </p:sp>
      <p:pic>
        <p:nvPicPr>
          <p:cNvPr id="8" name="Picture 7"/>
          <p:cNvPicPr>
            <a:picLocks noChangeAspect="1"/>
          </p:cNvPicPr>
          <p:nvPr/>
        </p:nvPicPr>
        <p:blipFill>
          <a:blip r:embed="rId2"/>
          <a:stretch>
            <a:fillRect/>
          </a:stretch>
        </p:blipFill>
        <p:spPr>
          <a:xfrm>
            <a:off x="3486150" y="747404"/>
            <a:ext cx="5495925" cy="5023157"/>
          </a:xfrm>
          <a:prstGeom prst="rect">
            <a:avLst/>
          </a:prstGeom>
        </p:spPr>
      </p:pic>
    </p:spTree>
    <p:extLst>
      <p:ext uri="{BB962C8B-B14F-4D97-AF65-F5344CB8AC3E}">
        <p14:creationId xmlns:p14="http://schemas.microsoft.com/office/powerpoint/2010/main" val="100253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Cross-validation: when </a:t>
            </a:r>
            <a:r>
              <a:rPr lang="en-US" dirty="0" err="1"/>
              <a:t>i.i.d</a:t>
            </a:r>
            <a:r>
              <a:rPr lang="en-US" dirty="0"/>
              <a:t>. assumption is not met</a:t>
            </a:r>
          </a:p>
        </p:txBody>
      </p:sp>
      <p:sp>
        <p:nvSpPr>
          <p:cNvPr id="9" name="Content Placeholder 8"/>
          <p:cNvSpPr>
            <a:spLocks noGrp="1"/>
          </p:cNvSpPr>
          <p:nvPr>
            <p:ph idx="1"/>
          </p:nvPr>
        </p:nvSpPr>
        <p:spPr>
          <a:xfrm>
            <a:off x="457200" y="1477645"/>
            <a:ext cx="3443288" cy="4525963"/>
          </a:xfrm>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need to perform cross-validation at the cluster level to learn the trend across clusters.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is difficult without application knowledge. Visualization techniques can help.</a:t>
            </a:r>
          </a:p>
        </p:txBody>
      </p:sp>
      <p:pic>
        <p:nvPicPr>
          <p:cNvPr id="4" name="Picture 3"/>
          <p:cNvPicPr>
            <a:picLocks noChangeAspect="1"/>
          </p:cNvPicPr>
          <p:nvPr/>
        </p:nvPicPr>
        <p:blipFill rotWithShape="1">
          <a:blip r:embed="rId2"/>
          <a:srcRect t="18418" r="6935"/>
          <a:stretch/>
        </p:blipFill>
        <p:spPr>
          <a:xfrm>
            <a:off x="3762375" y="1600200"/>
            <a:ext cx="5495926" cy="4403408"/>
          </a:xfrm>
          <a:prstGeom prst="rect">
            <a:avLst/>
          </a:prstGeom>
        </p:spPr>
      </p:pic>
    </p:spTree>
    <p:extLst>
      <p:ext uri="{BB962C8B-B14F-4D97-AF65-F5344CB8AC3E}">
        <p14:creationId xmlns:p14="http://schemas.microsoft.com/office/powerpoint/2010/main" val="1145835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remember</a:t>
            </a:r>
          </a:p>
        </p:txBody>
      </p:sp>
      <p:sp>
        <p:nvSpPr>
          <p:cNvPr id="4" name="TextBox 3"/>
          <p:cNvSpPr txBox="1"/>
          <p:nvPr/>
        </p:nvSpPr>
        <p:spPr>
          <a:xfrm>
            <a:off x="457200" y="1374574"/>
            <a:ext cx="8294258" cy="3416320"/>
          </a:xfrm>
          <a:prstGeom prst="rect">
            <a:avLst/>
          </a:prstGeom>
          <a:noFill/>
        </p:spPr>
        <p:txBody>
          <a:bodyPr wrap="none" rtlCol="0">
            <a:spAutoFit/>
          </a:bodyPr>
          <a:lstStyle/>
          <a:p>
            <a:pPr marL="285750" indent="-285750">
              <a:buFont typeface="Arial" charset="0"/>
              <a:buChar char="•"/>
            </a:pPr>
            <a:r>
              <a:rPr lang="en-US" sz="2400" dirty="0"/>
              <a:t>Classification</a:t>
            </a:r>
          </a:p>
          <a:p>
            <a:pPr marL="285750" indent="-285750">
              <a:buFont typeface="Arial" charset="0"/>
              <a:buChar char="•"/>
            </a:pPr>
            <a:r>
              <a:rPr lang="en-US" sz="2400" dirty="0"/>
              <a:t>Logistic regression: model and interpretation</a:t>
            </a:r>
          </a:p>
          <a:p>
            <a:pPr marL="285750" indent="-285750">
              <a:buFont typeface="Arial" charset="0"/>
              <a:buChar char="•"/>
            </a:pPr>
            <a:r>
              <a:rPr lang="en-US" sz="2400" dirty="0"/>
              <a:t>Principle of k-</a:t>
            </a:r>
            <a:r>
              <a:rPr lang="en-US" sz="2400" dirty="0" err="1"/>
              <a:t>nn</a:t>
            </a:r>
            <a:r>
              <a:rPr lang="en-US" sz="2400" dirty="0"/>
              <a:t>, SVM, neural network and random forest</a:t>
            </a:r>
          </a:p>
          <a:p>
            <a:pPr marL="285750" indent="-285750">
              <a:buFont typeface="Arial" charset="0"/>
              <a:buChar char="•"/>
            </a:pPr>
            <a:r>
              <a:rPr lang="en-US" sz="2400" dirty="0"/>
              <a:t>Confusion matrix and related metrics</a:t>
            </a:r>
          </a:p>
          <a:p>
            <a:pPr marL="285750" indent="-285750">
              <a:buFont typeface="Arial" charset="0"/>
              <a:buChar char="•"/>
            </a:pPr>
            <a:r>
              <a:rPr lang="en-US" sz="2400" dirty="0"/>
              <a:t>ROC curve</a:t>
            </a:r>
          </a:p>
          <a:p>
            <a:pPr marL="285750" indent="-285750">
              <a:buFont typeface="Arial" charset="0"/>
              <a:buChar char="•"/>
            </a:pPr>
            <a:r>
              <a:rPr lang="en-US" sz="2400" dirty="0"/>
              <a:t>Prevalence</a:t>
            </a:r>
          </a:p>
          <a:p>
            <a:pPr marL="285750" indent="-285750">
              <a:buFont typeface="Arial" charset="0"/>
              <a:buChar char="•"/>
            </a:pPr>
            <a:r>
              <a:rPr lang="en-US" sz="2400" dirty="0"/>
              <a:t>Cross-validation</a:t>
            </a:r>
          </a:p>
          <a:p>
            <a:pPr marL="285750" indent="-285750">
              <a:buFont typeface="Arial" charset="0"/>
              <a:buChar char="•"/>
            </a:pPr>
            <a:endParaRPr lang="en-US" sz="2400" dirty="0"/>
          </a:p>
          <a:p>
            <a:endParaRPr lang="en-US" sz="2400" dirty="0"/>
          </a:p>
        </p:txBody>
      </p:sp>
    </p:spTree>
    <p:extLst>
      <p:ext uri="{BB962C8B-B14F-4D97-AF65-F5344CB8AC3E}">
        <p14:creationId xmlns:p14="http://schemas.microsoft.com/office/powerpoint/2010/main" val="208211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TextBox 5"/>
          <p:cNvSpPr txBox="1"/>
          <p:nvPr/>
        </p:nvSpPr>
        <p:spPr>
          <a:xfrm>
            <a:off x="457201" y="1164505"/>
            <a:ext cx="7895968" cy="5447645"/>
          </a:xfrm>
          <a:prstGeom prst="rect">
            <a:avLst/>
          </a:prstGeom>
          <a:noFill/>
        </p:spPr>
        <p:txBody>
          <a:bodyPr wrap="square" rtlCol="0">
            <a:spAutoFit/>
          </a:bodyPr>
          <a:lstStyle/>
          <a:p>
            <a:pPr marL="285750" indent="-285750">
              <a:buFont typeface="Arial" charset="0"/>
              <a:buChar char="•"/>
            </a:pPr>
            <a:r>
              <a:rPr lang="en-US" sz="2400" dirty="0"/>
              <a:t>Many slides on logistic regression have been made by modifying materials from the book "Introduction to Data Science - Data Analysis and Prediction Algorithms with R" by Rafael A. Irizarry.</a:t>
            </a:r>
          </a:p>
          <a:p>
            <a:pPr marL="285750" indent="-285750">
              <a:buFont typeface="Arial" charset="0"/>
              <a:buChar char="•"/>
            </a:pPr>
            <a:endParaRPr lang="en-US" sz="2400" dirty="0"/>
          </a:p>
          <a:p>
            <a:pPr marL="285750" indent="-285750">
              <a:buFont typeface="Arial" charset="0"/>
              <a:buChar char="•"/>
            </a:pPr>
            <a:r>
              <a:rPr lang="en-US" sz="2400" dirty="0">
                <a:hlinkClick r:id="rId2"/>
              </a:rPr>
              <a:t>https://rafalab.github.io/dsbook/index.html</a:t>
            </a:r>
            <a:br>
              <a:rPr lang="en-US" sz="2400" dirty="0"/>
            </a:br>
            <a:endParaRPr lang="en-US" sz="2400" dirty="0"/>
          </a:p>
          <a:p>
            <a:pPr marL="285750" indent="-285750">
              <a:buFont typeface="Arial" charset="0"/>
              <a:buChar char="•"/>
            </a:pPr>
            <a:r>
              <a:rPr lang="en-US" sz="2400" dirty="0"/>
              <a:t>ROC Graphs: Notes and Practical Considerations for Data Mining Researchers, T. Fawcett</a:t>
            </a:r>
          </a:p>
          <a:p>
            <a:pPr algn="r"/>
            <a:r>
              <a:rPr lang="en-US" dirty="0">
                <a:hlinkClick r:id="rId3"/>
              </a:rPr>
              <a:t>http://www.hpl.hp.com/techreports/2003/HPL-2003-4.pdf</a:t>
            </a:r>
            <a:br>
              <a:rPr lang="en-US" dirty="0"/>
            </a:br>
            <a:endParaRPr lang="en-US" dirty="0"/>
          </a:p>
          <a:p>
            <a:pPr marL="285750" indent="-285750">
              <a:buFont typeface="Arial" charset="0"/>
              <a:buChar char="•"/>
            </a:pPr>
            <a:r>
              <a:rPr lang="en-US" sz="2400" dirty="0"/>
              <a:t>Elements of statistical learning, T. Hastie et al.</a:t>
            </a:r>
          </a:p>
          <a:p>
            <a:pPr marL="285750" indent="-285750">
              <a:buFont typeface="Arial" charset="0"/>
              <a:buChar char="•"/>
            </a:pPr>
            <a:endParaRPr lang="en-US" sz="2400" dirty="0"/>
          </a:p>
          <a:p>
            <a:pPr marL="285750" indent="-285750">
              <a:buFont typeface="Arial" charset="0"/>
              <a:buChar char="•"/>
            </a:pPr>
            <a:r>
              <a:rPr lang="en-US" sz="2400" dirty="0"/>
              <a:t>Pattern Recognition and Machine Learning, C. Bishop.</a:t>
            </a:r>
          </a:p>
          <a:p>
            <a:endParaRPr lang="en-US" sz="2400" dirty="0"/>
          </a:p>
        </p:txBody>
      </p:sp>
    </p:spTree>
    <p:extLst>
      <p:ext uri="{BB962C8B-B14F-4D97-AF65-F5344CB8AC3E}">
        <p14:creationId xmlns:p14="http://schemas.microsoft.com/office/powerpoint/2010/main" val="77275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33589"/>
            <a:ext cx="8229600" cy="821724"/>
          </a:xfrm>
        </p:spPr>
        <p:txBody>
          <a:bodyPr>
            <a:normAutofit/>
          </a:bodyPr>
          <a:lstStyle/>
          <a:p>
            <a:pPr marL="0" indent="0" algn="ctr">
              <a:buNone/>
            </a:pPr>
            <a:r>
              <a:rPr lang="en-US" sz="3200" dirty="0"/>
              <a:t>Some other classifiers</a:t>
            </a:r>
          </a:p>
        </p:txBody>
      </p:sp>
    </p:spTree>
    <p:extLst>
      <p:ext uri="{BB962C8B-B14F-4D97-AF65-F5344CB8AC3E}">
        <p14:creationId xmlns:p14="http://schemas.microsoft.com/office/powerpoint/2010/main" val="886942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flipH="1">
            <a:off x="4381200" y="3371701"/>
            <a:ext cx="190800" cy="777299"/>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4381200" y="4161700"/>
            <a:ext cx="522824" cy="1331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V="1">
            <a:off x="3889669" y="4183800"/>
            <a:ext cx="491531" cy="532202"/>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41" idx="1"/>
          </p:cNvCxnSpPr>
          <p:nvPr/>
        </p:nvCxnSpPr>
        <p:spPr>
          <a:xfrm>
            <a:off x="2106299" y="3575861"/>
            <a:ext cx="333680" cy="590171"/>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a:stCxn id="39" idx="5"/>
          </p:cNvCxnSpPr>
          <p:nvPr/>
        </p:nvCxnSpPr>
        <p:spPr>
          <a:xfrm flipV="1">
            <a:off x="2073201" y="4127532"/>
            <a:ext cx="327032" cy="202321"/>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flipH="1" flipV="1">
            <a:off x="2400233" y="4144248"/>
            <a:ext cx="431510" cy="412004"/>
          </a:xfrm>
          <a:prstGeom prst="line">
            <a:avLst/>
          </a:prstGeom>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a:t>K-nearest neighbors classifier</a:t>
            </a:r>
          </a:p>
        </p:txBody>
      </p:sp>
      <p:cxnSp>
        <p:nvCxnSpPr>
          <p:cNvPr id="17" name="Straight Arrow Connector 16"/>
          <p:cNvCxnSpPr/>
          <p:nvPr/>
        </p:nvCxnSpPr>
        <p:spPr>
          <a:xfrm flipV="1">
            <a:off x="1282700" y="1270001"/>
            <a:ext cx="12700" cy="4165599"/>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1295400" y="5448300"/>
            <a:ext cx="4216400" cy="1270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2964165" y="5486263"/>
            <a:ext cx="1034899" cy="369332"/>
          </a:xfrm>
          <a:prstGeom prst="rect">
            <a:avLst/>
          </a:prstGeom>
          <a:noFill/>
        </p:spPr>
        <p:txBody>
          <a:bodyPr wrap="none" rtlCol="0">
            <a:spAutoFit/>
          </a:bodyPr>
          <a:lstStyle/>
          <a:p>
            <a:r>
              <a:rPr lang="en-US"/>
              <a:t>feature 1</a:t>
            </a:r>
          </a:p>
        </p:txBody>
      </p:sp>
      <p:sp>
        <p:nvSpPr>
          <p:cNvPr id="23" name="TextBox 22"/>
          <p:cNvSpPr txBox="1"/>
          <p:nvPr/>
        </p:nvSpPr>
        <p:spPr>
          <a:xfrm rot="16200000">
            <a:off x="580584" y="3121937"/>
            <a:ext cx="1034899" cy="369332"/>
          </a:xfrm>
          <a:prstGeom prst="rect">
            <a:avLst/>
          </a:prstGeom>
          <a:noFill/>
        </p:spPr>
        <p:txBody>
          <a:bodyPr wrap="none" rtlCol="0">
            <a:spAutoFit/>
          </a:bodyPr>
          <a:lstStyle/>
          <a:p>
            <a:r>
              <a:rPr lang="en-US"/>
              <a:t>feature 2</a:t>
            </a:r>
          </a:p>
        </p:txBody>
      </p:sp>
      <p:sp>
        <p:nvSpPr>
          <p:cNvPr id="8" name="Triangle 7"/>
          <p:cNvSpPr/>
          <p:nvPr/>
        </p:nvSpPr>
        <p:spPr>
          <a:xfrm>
            <a:off x="1968200" y="1757833"/>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p:cNvSpPr>
            <a:spLocks noChangeAspect="1"/>
          </p:cNvSpPr>
          <p:nvPr/>
        </p:nvSpPr>
        <p:spPr>
          <a:xfrm>
            <a:off x="2631866" y="43344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a:spLocks noChangeAspect="1"/>
          </p:cNvSpPr>
          <p:nvPr/>
        </p:nvSpPr>
        <p:spPr>
          <a:xfrm>
            <a:off x="3898325" y="2374404"/>
            <a:ext cx="385200" cy="385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Oval 28"/>
          <p:cNvSpPr>
            <a:spLocks noChangeAspect="1"/>
          </p:cNvSpPr>
          <p:nvPr/>
        </p:nvSpPr>
        <p:spPr>
          <a:xfrm>
            <a:off x="4381200" y="31809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Oval 31"/>
          <p:cNvSpPr>
            <a:spLocks noChangeAspect="1"/>
          </p:cNvSpPr>
          <p:nvPr/>
        </p:nvSpPr>
        <p:spPr>
          <a:xfrm>
            <a:off x="3420132" y="3513550"/>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Oval 32"/>
          <p:cNvSpPr>
            <a:spLocks noChangeAspect="1"/>
          </p:cNvSpPr>
          <p:nvPr/>
        </p:nvSpPr>
        <p:spPr>
          <a:xfrm>
            <a:off x="4713224" y="4090453"/>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a:spLocks noChangeAspect="1"/>
          </p:cNvSpPr>
          <p:nvPr/>
        </p:nvSpPr>
        <p:spPr>
          <a:xfrm>
            <a:off x="3698869" y="45252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Oval 34"/>
          <p:cNvSpPr>
            <a:spLocks noChangeAspect="1"/>
          </p:cNvSpPr>
          <p:nvPr/>
        </p:nvSpPr>
        <p:spPr>
          <a:xfrm>
            <a:off x="4893166" y="2518457"/>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Triangle 35"/>
          <p:cNvSpPr/>
          <p:nvPr/>
        </p:nvSpPr>
        <p:spPr>
          <a:xfrm>
            <a:off x="1677433" y="2582557"/>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Triangle 36"/>
          <p:cNvSpPr/>
          <p:nvPr/>
        </p:nvSpPr>
        <p:spPr>
          <a:xfrm>
            <a:off x="2250266" y="2468254"/>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Triangle 37"/>
          <p:cNvSpPr/>
          <p:nvPr/>
        </p:nvSpPr>
        <p:spPr>
          <a:xfrm>
            <a:off x="2731796" y="2226860"/>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Triangle 38"/>
          <p:cNvSpPr/>
          <p:nvPr/>
        </p:nvSpPr>
        <p:spPr>
          <a:xfrm>
            <a:off x="1787001" y="4171103"/>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Triangle 39"/>
          <p:cNvSpPr/>
          <p:nvPr/>
        </p:nvSpPr>
        <p:spPr>
          <a:xfrm>
            <a:off x="2903483" y="2880255"/>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Triangle 40"/>
          <p:cNvSpPr/>
          <p:nvPr/>
        </p:nvSpPr>
        <p:spPr>
          <a:xfrm>
            <a:off x="2010899" y="3417111"/>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ectangle 3"/>
          <p:cNvSpPr>
            <a:spLocks noChangeAspect="1"/>
          </p:cNvSpPr>
          <p:nvPr/>
        </p:nvSpPr>
        <p:spPr>
          <a:xfrm>
            <a:off x="4197048" y="3956400"/>
            <a:ext cx="368304" cy="385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a:t>
            </a:r>
          </a:p>
        </p:txBody>
      </p:sp>
      <p:sp>
        <p:nvSpPr>
          <p:cNvPr id="43" name="Rectangle 42"/>
          <p:cNvSpPr>
            <a:spLocks noChangeAspect="1"/>
          </p:cNvSpPr>
          <p:nvPr/>
        </p:nvSpPr>
        <p:spPr>
          <a:xfrm>
            <a:off x="2216081" y="3940678"/>
            <a:ext cx="368304" cy="385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a:t>
            </a:r>
          </a:p>
        </p:txBody>
      </p:sp>
      <p:sp>
        <p:nvSpPr>
          <p:cNvPr id="31" name="Rectangle 30"/>
          <p:cNvSpPr/>
          <p:nvPr/>
        </p:nvSpPr>
        <p:spPr>
          <a:xfrm>
            <a:off x="6063032" y="2337137"/>
            <a:ext cx="2918922" cy="2031325"/>
          </a:xfrm>
          <a:prstGeom prst="rect">
            <a:avLst/>
          </a:prstGeom>
        </p:spPr>
        <p:txBody>
          <a:bodyPr wrap="square">
            <a:spAutoFit/>
          </a:bodyPr>
          <a:lstStyle/>
          <a:p>
            <a:r>
              <a:rPr lang="en-US" dirty="0"/>
              <a:t>Assign the most common class among the k-nearest training observations.</a:t>
            </a:r>
          </a:p>
          <a:p>
            <a:endParaRPr lang="en-US" dirty="0"/>
          </a:p>
          <a:p>
            <a:r>
              <a:rPr lang="en-US" dirty="0"/>
              <a:t>”nearest” in the sense of distance (e.g. Euclidean) in the feature space</a:t>
            </a:r>
          </a:p>
        </p:txBody>
      </p:sp>
      <p:sp>
        <p:nvSpPr>
          <p:cNvPr id="3" name="Rectangle 2"/>
          <p:cNvSpPr/>
          <p:nvPr/>
        </p:nvSpPr>
        <p:spPr>
          <a:xfrm>
            <a:off x="6063032" y="4681169"/>
            <a:ext cx="4572000" cy="923330"/>
          </a:xfrm>
          <a:prstGeom prst="rect">
            <a:avLst/>
          </a:prstGeom>
        </p:spPr>
        <p:txBody>
          <a:bodyPr>
            <a:spAutoFit/>
          </a:bodyPr>
          <a:lstStyle/>
          <a:p>
            <a:r>
              <a:rPr lang="en-US" dirty="0"/>
              <a:t>Example:</a:t>
            </a:r>
          </a:p>
          <a:p>
            <a:r>
              <a:rPr lang="en-US" dirty="0"/>
              <a:t> </a:t>
            </a:r>
          </a:p>
          <a:p>
            <a:r>
              <a:rPr lang="en-US" dirty="0"/>
              <a:t>3-nearest neighbors</a:t>
            </a:r>
          </a:p>
        </p:txBody>
      </p:sp>
    </p:spTree>
    <p:extLst>
      <p:ext uri="{BB962C8B-B14F-4D97-AF65-F5344CB8AC3E}">
        <p14:creationId xmlns:p14="http://schemas.microsoft.com/office/powerpoint/2010/main" val="1504165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 classifier</a:t>
            </a:r>
          </a:p>
        </p:txBody>
      </p:sp>
      <p:cxnSp>
        <p:nvCxnSpPr>
          <p:cNvPr id="17" name="Straight Arrow Connector 16"/>
          <p:cNvCxnSpPr/>
          <p:nvPr/>
        </p:nvCxnSpPr>
        <p:spPr>
          <a:xfrm flipV="1">
            <a:off x="1282700" y="1270001"/>
            <a:ext cx="12700" cy="4165599"/>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1295400" y="5448300"/>
            <a:ext cx="4216400" cy="12700"/>
          </a:xfrm>
          <a:prstGeom prst="straightConnector1">
            <a:avLst/>
          </a:prstGeom>
          <a:ln>
            <a:tailEnd type="triangle" w="lg" len="med"/>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2964165" y="5486263"/>
            <a:ext cx="1034899" cy="369332"/>
          </a:xfrm>
          <a:prstGeom prst="rect">
            <a:avLst/>
          </a:prstGeom>
          <a:noFill/>
        </p:spPr>
        <p:txBody>
          <a:bodyPr wrap="none" rtlCol="0">
            <a:spAutoFit/>
          </a:bodyPr>
          <a:lstStyle/>
          <a:p>
            <a:r>
              <a:rPr lang="en-US"/>
              <a:t>feature 1</a:t>
            </a:r>
          </a:p>
        </p:txBody>
      </p:sp>
      <p:sp>
        <p:nvSpPr>
          <p:cNvPr id="23" name="TextBox 22"/>
          <p:cNvSpPr txBox="1"/>
          <p:nvPr/>
        </p:nvSpPr>
        <p:spPr>
          <a:xfrm rot="16200000">
            <a:off x="580584" y="3121937"/>
            <a:ext cx="1034899" cy="369332"/>
          </a:xfrm>
          <a:prstGeom prst="rect">
            <a:avLst/>
          </a:prstGeom>
          <a:noFill/>
        </p:spPr>
        <p:txBody>
          <a:bodyPr wrap="none" rtlCol="0">
            <a:spAutoFit/>
          </a:bodyPr>
          <a:lstStyle/>
          <a:p>
            <a:r>
              <a:rPr lang="en-US"/>
              <a:t>feature 2</a:t>
            </a:r>
          </a:p>
        </p:txBody>
      </p:sp>
      <p:sp>
        <p:nvSpPr>
          <p:cNvPr id="8" name="Triangle 7"/>
          <p:cNvSpPr/>
          <p:nvPr/>
        </p:nvSpPr>
        <p:spPr>
          <a:xfrm>
            <a:off x="1968200" y="1757833"/>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Oval 8"/>
          <p:cNvSpPr>
            <a:spLocks noChangeAspect="1"/>
          </p:cNvSpPr>
          <p:nvPr/>
        </p:nvSpPr>
        <p:spPr>
          <a:xfrm>
            <a:off x="2631866" y="43344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a:spLocks noChangeAspect="1"/>
          </p:cNvSpPr>
          <p:nvPr/>
        </p:nvSpPr>
        <p:spPr>
          <a:xfrm>
            <a:off x="3898325" y="2374404"/>
            <a:ext cx="385200" cy="385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Oval 28"/>
          <p:cNvSpPr>
            <a:spLocks noChangeAspect="1"/>
          </p:cNvSpPr>
          <p:nvPr/>
        </p:nvSpPr>
        <p:spPr>
          <a:xfrm>
            <a:off x="4381200" y="31809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Oval 31"/>
          <p:cNvSpPr>
            <a:spLocks noChangeAspect="1"/>
          </p:cNvSpPr>
          <p:nvPr/>
        </p:nvSpPr>
        <p:spPr>
          <a:xfrm>
            <a:off x="3420132" y="3513550"/>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Oval 32"/>
          <p:cNvSpPr>
            <a:spLocks noChangeAspect="1"/>
          </p:cNvSpPr>
          <p:nvPr/>
        </p:nvSpPr>
        <p:spPr>
          <a:xfrm>
            <a:off x="4713224" y="4090453"/>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Oval 33"/>
          <p:cNvSpPr>
            <a:spLocks noChangeAspect="1"/>
          </p:cNvSpPr>
          <p:nvPr/>
        </p:nvSpPr>
        <p:spPr>
          <a:xfrm>
            <a:off x="3698869" y="4525201"/>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Oval 34"/>
          <p:cNvSpPr>
            <a:spLocks noChangeAspect="1"/>
          </p:cNvSpPr>
          <p:nvPr/>
        </p:nvSpPr>
        <p:spPr>
          <a:xfrm>
            <a:off x="4893166" y="2518457"/>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Triangle 35"/>
          <p:cNvSpPr/>
          <p:nvPr/>
        </p:nvSpPr>
        <p:spPr>
          <a:xfrm>
            <a:off x="1677433" y="2582557"/>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Triangle 36"/>
          <p:cNvSpPr/>
          <p:nvPr/>
        </p:nvSpPr>
        <p:spPr>
          <a:xfrm>
            <a:off x="2250266" y="2468254"/>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Triangle 37"/>
          <p:cNvSpPr/>
          <p:nvPr/>
        </p:nvSpPr>
        <p:spPr>
          <a:xfrm>
            <a:off x="2731796" y="2226860"/>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Triangle 38"/>
          <p:cNvSpPr/>
          <p:nvPr/>
        </p:nvSpPr>
        <p:spPr>
          <a:xfrm>
            <a:off x="1787001" y="4171103"/>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Triangle 39"/>
          <p:cNvSpPr/>
          <p:nvPr/>
        </p:nvSpPr>
        <p:spPr>
          <a:xfrm>
            <a:off x="2903483" y="2880255"/>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Triangle 40"/>
          <p:cNvSpPr/>
          <p:nvPr/>
        </p:nvSpPr>
        <p:spPr>
          <a:xfrm>
            <a:off x="2010899" y="3417111"/>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riangle 30"/>
          <p:cNvSpPr/>
          <p:nvPr/>
        </p:nvSpPr>
        <p:spPr>
          <a:xfrm>
            <a:off x="2209433" y="3940678"/>
            <a:ext cx="381600" cy="31750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Oval 41"/>
          <p:cNvSpPr>
            <a:spLocks noChangeAspect="1"/>
          </p:cNvSpPr>
          <p:nvPr/>
        </p:nvSpPr>
        <p:spPr>
          <a:xfrm>
            <a:off x="4190400" y="3957286"/>
            <a:ext cx="381600" cy="381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8" name="Rectangle 27"/>
          <p:cNvSpPr/>
          <p:nvPr/>
        </p:nvSpPr>
        <p:spPr>
          <a:xfrm>
            <a:off x="6063032" y="2337137"/>
            <a:ext cx="2918922" cy="2031325"/>
          </a:xfrm>
          <a:prstGeom prst="rect">
            <a:avLst/>
          </a:prstGeom>
        </p:spPr>
        <p:txBody>
          <a:bodyPr wrap="square">
            <a:spAutoFit/>
          </a:bodyPr>
          <a:lstStyle/>
          <a:p>
            <a:r>
              <a:rPr lang="en-US" dirty="0"/>
              <a:t>Assign the most common class among the k-nearest training observations.</a:t>
            </a:r>
          </a:p>
          <a:p>
            <a:endParaRPr lang="en-US" dirty="0"/>
          </a:p>
          <a:p>
            <a:r>
              <a:rPr lang="en-US" dirty="0"/>
              <a:t>”nearest” in the sense of distance (e.g. Euclidean) in the feature space</a:t>
            </a:r>
          </a:p>
        </p:txBody>
      </p:sp>
      <p:sp>
        <p:nvSpPr>
          <p:cNvPr id="30" name="Rectangle 29"/>
          <p:cNvSpPr/>
          <p:nvPr/>
        </p:nvSpPr>
        <p:spPr>
          <a:xfrm>
            <a:off x="6063032" y="4681169"/>
            <a:ext cx="4572000" cy="923330"/>
          </a:xfrm>
          <a:prstGeom prst="rect">
            <a:avLst/>
          </a:prstGeom>
        </p:spPr>
        <p:txBody>
          <a:bodyPr>
            <a:spAutoFit/>
          </a:bodyPr>
          <a:lstStyle/>
          <a:p>
            <a:r>
              <a:rPr lang="en-US" dirty="0"/>
              <a:t>Example:</a:t>
            </a:r>
          </a:p>
          <a:p>
            <a:r>
              <a:rPr lang="en-US" dirty="0"/>
              <a:t> </a:t>
            </a:r>
          </a:p>
          <a:p>
            <a:r>
              <a:rPr lang="en-US" dirty="0"/>
              <a:t>3-nearest neighbors</a:t>
            </a:r>
          </a:p>
        </p:txBody>
      </p:sp>
    </p:spTree>
    <p:extLst>
      <p:ext uri="{BB962C8B-B14F-4D97-AF65-F5344CB8AC3E}">
        <p14:creationId xmlns:p14="http://schemas.microsoft.com/office/powerpoint/2010/main" val="183308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K-nearest neighbors classifier fails in high dimensions</a:t>
            </a:r>
          </a:p>
        </p:txBody>
      </p:sp>
      <p:sp>
        <p:nvSpPr>
          <p:cNvPr id="3" name="Rectangle 2"/>
          <p:cNvSpPr/>
          <p:nvPr/>
        </p:nvSpPr>
        <p:spPr>
          <a:xfrm>
            <a:off x="317532" y="4453381"/>
            <a:ext cx="8591690" cy="1754326"/>
          </a:xfrm>
          <a:prstGeom prst="rect">
            <a:avLst/>
          </a:prstGeom>
        </p:spPr>
        <p:txBody>
          <a:bodyPr wrap="square">
            <a:spAutoFit/>
          </a:bodyPr>
          <a:lstStyle/>
          <a:p>
            <a:pPr marL="285750" indent="-285750">
              <a:buFont typeface="Arial" charset="0"/>
              <a:buChar char="•"/>
            </a:pPr>
            <a:r>
              <a:rPr lang="en-US" dirty="0"/>
              <a:t>Curse of dimensionality: The volume of the space grows exponentially with the number of features.</a:t>
            </a:r>
            <a:br>
              <a:rPr lang="en-US" dirty="0"/>
            </a:br>
            <a:endParaRPr lang="en-US" dirty="0"/>
          </a:p>
          <a:p>
            <a:pPr marL="285750" indent="-285750">
              <a:buFont typeface="Arial" charset="0"/>
              <a:buChar char="•"/>
            </a:pPr>
            <a:r>
              <a:rPr lang="en-US" dirty="0"/>
              <a:t>Too little data to estimate densities in a non-parametric fashion as with k-NN.</a:t>
            </a:r>
          </a:p>
          <a:p>
            <a:pPr marL="285750" indent="-285750">
              <a:buFont typeface="Arial" charset="0"/>
              <a:buChar char="•"/>
            </a:pPr>
            <a:endParaRPr lang="en-US" dirty="0"/>
          </a:p>
          <a:p>
            <a:pPr marL="285750" indent="-285750">
              <a:buFont typeface="Arial" charset="0"/>
              <a:buChar char="•"/>
            </a:pPr>
            <a:r>
              <a:rPr lang="en-US" dirty="0"/>
              <a:t>We need more modeling assumptions, to ”extract the features”.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59"/>
          <a:stretch/>
        </p:blipFill>
        <p:spPr>
          <a:xfrm>
            <a:off x="1265022" y="1262027"/>
            <a:ext cx="5592977" cy="2789110"/>
          </a:xfrm>
          <a:prstGeom prst="rect">
            <a:avLst/>
          </a:prstGeom>
        </p:spPr>
      </p:pic>
      <p:sp>
        <p:nvSpPr>
          <p:cNvPr id="5" name="Rectangle 4"/>
          <p:cNvSpPr/>
          <p:nvPr/>
        </p:nvSpPr>
        <p:spPr>
          <a:xfrm>
            <a:off x="4705587" y="6488668"/>
            <a:ext cx="6600825" cy="276999"/>
          </a:xfrm>
          <a:prstGeom prst="rect">
            <a:avLst/>
          </a:prstGeom>
        </p:spPr>
        <p:txBody>
          <a:bodyPr wrap="square">
            <a:spAutoFit/>
          </a:bodyPr>
          <a:lstStyle/>
          <a:p>
            <a:r>
              <a:rPr lang="en-US" sz="1200" dirty="0"/>
              <a:t>Pattern Recognition and Machine Learning, C. Bishop</a:t>
            </a:r>
          </a:p>
        </p:txBody>
      </p:sp>
    </p:spTree>
    <p:extLst>
      <p:ext uri="{BB962C8B-B14F-4D97-AF65-F5344CB8AC3E}">
        <p14:creationId xmlns:p14="http://schemas.microsoft.com/office/powerpoint/2010/main" val="105353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Neural networks</a:t>
            </a:r>
          </a:p>
        </p:txBody>
      </p:sp>
      <p:pic>
        <p:nvPicPr>
          <p:cNvPr id="4" name="Picture 3"/>
          <p:cNvPicPr>
            <a:picLocks noChangeAspect="1"/>
          </p:cNvPicPr>
          <p:nvPr/>
        </p:nvPicPr>
        <p:blipFill rotWithShape="1">
          <a:blip r:embed="rId3"/>
          <a:srcRect l="59904" r="29" b="-3691"/>
          <a:stretch/>
        </p:blipFill>
        <p:spPr>
          <a:xfrm>
            <a:off x="3090747" y="1075866"/>
            <a:ext cx="2022848" cy="555925"/>
          </a:xfrm>
          <a:prstGeom prst="rect">
            <a:avLst/>
          </a:prstGeom>
        </p:spPr>
      </p:pic>
      <p:pic>
        <p:nvPicPr>
          <p:cNvPr id="6" name="Picture 5"/>
          <p:cNvPicPr>
            <a:picLocks noChangeAspect="1"/>
          </p:cNvPicPr>
          <p:nvPr/>
        </p:nvPicPr>
        <p:blipFill>
          <a:blip r:embed="rId4"/>
          <a:stretch>
            <a:fillRect/>
          </a:stretch>
        </p:blipFill>
        <p:spPr>
          <a:xfrm>
            <a:off x="3219339" y="1703229"/>
            <a:ext cx="1623402" cy="599410"/>
          </a:xfrm>
          <a:prstGeom prst="rect">
            <a:avLst/>
          </a:prstGeom>
        </p:spPr>
      </p:pic>
      <p:sp>
        <p:nvSpPr>
          <p:cNvPr id="3" name="Rectangle 2"/>
          <p:cNvSpPr/>
          <p:nvPr/>
        </p:nvSpPr>
        <p:spPr>
          <a:xfrm>
            <a:off x="457200" y="1165915"/>
            <a:ext cx="2019527" cy="369332"/>
          </a:xfrm>
          <a:prstGeom prst="rect">
            <a:avLst/>
          </a:prstGeom>
        </p:spPr>
        <p:txBody>
          <a:bodyPr wrap="none">
            <a:spAutoFit/>
          </a:bodyPr>
          <a:lstStyle/>
          <a:p>
            <a:r>
              <a:rPr lang="en-US"/>
              <a:t>Logistic regression: </a:t>
            </a:r>
          </a:p>
        </p:txBody>
      </p:sp>
      <p:sp>
        <p:nvSpPr>
          <p:cNvPr id="7" name="Rectangle 6"/>
          <p:cNvSpPr/>
          <p:nvPr/>
        </p:nvSpPr>
        <p:spPr>
          <a:xfrm>
            <a:off x="457200" y="2385680"/>
            <a:ext cx="2814637" cy="3416320"/>
          </a:xfrm>
          <a:prstGeom prst="rect">
            <a:avLst/>
          </a:prstGeom>
        </p:spPr>
        <p:txBody>
          <a:bodyPr wrap="square">
            <a:spAutoFit/>
          </a:bodyPr>
          <a:lstStyle/>
          <a:p>
            <a:pPr marL="285750" indent="-285750">
              <a:buFont typeface="Arial" charset="0"/>
              <a:buChar char="•"/>
            </a:pPr>
            <a:r>
              <a:rPr lang="en-US" dirty="0"/>
              <a:t>Logistic regression is one simple form of neural network</a:t>
            </a:r>
            <a:br>
              <a:rPr lang="en-US" dirty="0"/>
            </a:br>
            <a:endParaRPr lang="en-US" dirty="0"/>
          </a:p>
          <a:p>
            <a:pPr marL="285750" indent="-285750">
              <a:buFont typeface="Arial" charset="0"/>
              <a:buChar char="•"/>
            </a:pPr>
            <a:r>
              <a:rPr lang="en-US" dirty="0"/>
              <a:t>Deep neural networks model more complex functions by composing successions of linear transformations and non-linear activation functions</a:t>
            </a:r>
          </a:p>
        </p:txBody>
      </p:sp>
      <p:pic>
        <p:nvPicPr>
          <p:cNvPr id="8" name="Picture 7"/>
          <p:cNvPicPr>
            <a:picLocks noChangeAspect="1"/>
          </p:cNvPicPr>
          <p:nvPr/>
        </p:nvPicPr>
        <p:blipFill>
          <a:blip r:embed="rId5"/>
          <a:stretch>
            <a:fillRect/>
          </a:stretch>
        </p:blipFill>
        <p:spPr>
          <a:xfrm>
            <a:off x="3271837" y="2756823"/>
            <a:ext cx="5872163" cy="3280091"/>
          </a:xfrm>
          <a:prstGeom prst="rect">
            <a:avLst/>
          </a:prstGeom>
        </p:spPr>
      </p:pic>
    </p:spTree>
    <p:extLst>
      <p:ext uri="{BB962C8B-B14F-4D97-AF65-F5344CB8AC3E}">
        <p14:creationId xmlns:p14="http://schemas.microsoft.com/office/powerpoint/2010/main" val="1283637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13525</TotalTime>
  <Words>1996</Words>
  <Application>Microsoft Macintosh PowerPoint</Application>
  <PresentationFormat>On-screen Show (4:3)</PresentationFormat>
  <Paragraphs>452</Paragraphs>
  <Slides>45</Slides>
  <Notes>3</Notes>
  <HiddenSlides>4</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Black</vt:lpstr>
      <vt:lpstr>Calibri</vt:lpstr>
      <vt:lpstr>Cambria Math</vt:lpstr>
      <vt:lpstr>Mangal</vt:lpstr>
      <vt:lpstr>Wingdings</vt:lpstr>
      <vt:lpstr>Office Theme</vt:lpstr>
      <vt:lpstr>Classification</vt:lpstr>
      <vt:lpstr>Quiz 1</vt:lpstr>
      <vt:lpstr>Quiz 1</vt:lpstr>
      <vt:lpstr>Examples of classification</vt:lpstr>
      <vt:lpstr>PowerPoint Presentation</vt:lpstr>
      <vt:lpstr>K-nearest neighbors classifier</vt:lpstr>
      <vt:lpstr>K-nearest neighbors classifier</vt:lpstr>
      <vt:lpstr>K-nearest neighbors classifier fails in high dimensions</vt:lpstr>
      <vt:lpstr>Neural networks</vt:lpstr>
      <vt:lpstr>Support vector machines</vt:lpstr>
      <vt:lpstr>Support vector machines: non-linear extensions</vt:lpstr>
      <vt:lpstr>Decision trees</vt:lpstr>
      <vt:lpstr>Random forests</vt:lpstr>
      <vt:lpstr>Classifiers - overview</vt:lpstr>
      <vt:lpstr>PowerPoint Presentation</vt:lpstr>
      <vt:lpstr>Confusion matrix</vt:lpstr>
      <vt:lpstr>Quality measures (selection)</vt:lpstr>
      <vt:lpstr>Quiz</vt:lpstr>
      <vt:lpstr>Quiz</vt:lpstr>
      <vt:lpstr>Comprehensive overview on Wikipedia</vt:lpstr>
      <vt:lpstr>Choosing a classification cutoff</vt:lpstr>
      <vt:lpstr>The choice of the cutoff influences the performance metrics</vt:lpstr>
      <vt:lpstr>The choice of the cutoff influences the performance metrics</vt:lpstr>
      <vt:lpstr>Receiver operating characteristics (ROC) curves</vt:lpstr>
      <vt:lpstr>Quiz</vt:lpstr>
      <vt:lpstr>Quiz</vt:lpstr>
      <vt:lpstr>How good is enough for clinical practice?</vt:lpstr>
      <vt:lpstr>The problem: class imbalance</vt:lpstr>
      <vt:lpstr>Another way to calculate this:  Bayes’ theorem</vt:lpstr>
      <vt:lpstr>Possible solutions to the problem</vt:lpstr>
      <vt:lpstr>PowerPoint Presentation</vt:lpstr>
      <vt:lpstr>Complex models can overfit </vt:lpstr>
      <vt:lpstr>Performance should be evaluated on held-out data (test set)</vt:lpstr>
      <vt:lpstr>Performance on test assess error in generalization and show optimal model complexity</vt:lpstr>
      <vt:lpstr>Cross-validation</vt:lpstr>
      <vt:lpstr>Cross-validation</vt:lpstr>
      <vt:lpstr>Cross-validation</vt:lpstr>
      <vt:lpstr>Cross-validation</vt:lpstr>
      <vt:lpstr>Cross-validation</vt:lpstr>
      <vt:lpstr>Cross-validation pitfalls</vt:lpstr>
      <vt:lpstr>Cross-validation: when i.i.d. assumption is not met</vt:lpstr>
      <vt:lpstr>Cross-validation: when i.i.d. assumption is not met</vt:lpstr>
      <vt:lpstr>Cross-validation: when i.i.d. assumption is not met</vt:lpstr>
      <vt:lpstr>To remember</vt:lpstr>
      <vt:lpstr>References</vt:lpstr>
    </vt:vector>
  </TitlesOfParts>
  <Company>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 K</dc:creator>
  <cp:lastModifiedBy>Julien Gagneur</cp:lastModifiedBy>
  <cp:revision>1298</cp:revision>
  <cp:lastPrinted>2020-01-28T11:07:04Z</cp:lastPrinted>
  <dcterms:created xsi:type="dcterms:W3CDTF">2011-03-02T14:50:41Z</dcterms:created>
  <dcterms:modified xsi:type="dcterms:W3CDTF">2020-01-28T11:08:03Z</dcterms:modified>
</cp:coreProperties>
</file>